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56.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sldIdLst>
    <p:sldId id="256" r:id="rId2"/>
    <p:sldId id="257" r:id="rId3"/>
    <p:sldId id="258" r:id="rId4"/>
    <p:sldId id="259" r:id="rId5"/>
    <p:sldId id="264" r:id="rId6"/>
    <p:sldId id="265" r:id="rId7"/>
    <p:sldId id="266" r:id="rId8"/>
    <p:sldId id="267" r:id="rId9"/>
    <p:sldId id="268" r:id="rId10"/>
    <p:sldId id="269" r:id="rId11"/>
    <p:sldId id="270" r:id="rId12"/>
    <p:sldId id="271" r:id="rId13"/>
    <p:sldId id="272" r:id="rId14"/>
    <p:sldId id="274" r:id="rId15"/>
    <p:sldId id="275" r:id="rId16"/>
    <p:sldId id="277" r:id="rId17"/>
    <p:sldId id="278" r:id="rId18"/>
    <p:sldId id="279"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61" r:id="rId35"/>
    <p:sldId id="260" r:id="rId36"/>
    <p:sldId id="262" r:id="rId37"/>
    <p:sldId id="263" r:id="rId38"/>
  </p:sldIdLst>
  <p:sldSz cx="18288000" cy="10287000"/>
  <p:notesSz cx="18288000" cy="10287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850"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9026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104438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50185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3029747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201974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82013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70956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81002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099270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1942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357537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24198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12/20/2024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60240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315366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7931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t>12/20/2024</a:t>
            </a:fld>
            <a:endParaRPr lang="en-US"/>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091719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8997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t>12/20/2024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27697789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49691" y="3666616"/>
            <a:ext cx="7375125" cy="6603999"/>
          </a:xfrm>
          <a:prstGeom prst="rect">
            <a:avLst/>
          </a:prstGeom>
        </p:spPr>
      </p:pic>
      <p:sp>
        <p:nvSpPr>
          <p:cNvPr id="3" name="object 3"/>
          <p:cNvSpPr txBox="1">
            <a:spLocks noGrp="1"/>
          </p:cNvSpPr>
          <p:nvPr>
            <p:ph type="title"/>
          </p:nvPr>
        </p:nvSpPr>
        <p:spPr>
          <a:xfrm>
            <a:off x="471742" y="88214"/>
            <a:ext cx="12846685" cy="2665730"/>
          </a:xfrm>
          <a:prstGeom prst="rect">
            <a:avLst/>
          </a:prstGeom>
        </p:spPr>
        <p:txBody>
          <a:bodyPr vert="horz" wrap="square" lIns="0" tIns="328295" rIns="0" bIns="0" rtlCol="0">
            <a:spAutoFit/>
          </a:bodyPr>
          <a:lstStyle/>
          <a:p>
            <a:pPr marL="12700" marR="5080">
              <a:lnSpc>
                <a:spcPct val="78600"/>
              </a:lnSpc>
              <a:spcBef>
                <a:spcPts val="2585"/>
              </a:spcBef>
            </a:pPr>
            <a:r>
              <a:rPr sz="9700" spc="1695" dirty="0"/>
              <a:t>Data</a:t>
            </a:r>
            <a:r>
              <a:rPr sz="9700" spc="140" dirty="0"/>
              <a:t> </a:t>
            </a:r>
            <a:r>
              <a:rPr sz="9700" spc="735" dirty="0"/>
              <a:t>Visualization </a:t>
            </a:r>
            <a:r>
              <a:rPr sz="9700" spc="1750" dirty="0"/>
              <a:t>for</a:t>
            </a:r>
            <a:r>
              <a:rPr sz="9700" spc="160" dirty="0"/>
              <a:t> </a:t>
            </a:r>
            <a:r>
              <a:rPr sz="9700" spc="1410" dirty="0"/>
              <a:t>Product</a:t>
            </a:r>
            <a:r>
              <a:rPr sz="9700" spc="160" dirty="0"/>
              <a:t> </a:t>
            </a:r>
            <a:r>
              <a:rPr sz="9700" spc="770" dirty="0"/>
              <a:t>Design</a:t>
            </a:r>
            <a:endParaRPr sz="9700"/>
          </a:p>
        </p:txBody>
      </p:sp>
      <p:pic>
        <p:nvPicPr>
          <p:cNvPr id="4" name="object 4"/>
          <p:cNvPicPr/>
          <p:nvPr/>
        </p:nvPicPr>
        <p:blipFill>
          <a:blip r:embed="rId3" cstate="print"/>
          <a:stretch>
            <a:fillRect/>
          </a:stretch>
        </p:blipFill>
        <p:spPr>
          <a:xfrm>
            <a:off x="1256703" y="4661321"/>
            <a:ext cx="200025" cy="200024"/>
          </a:xfrm>
          <a:prstGeom prst="rect">
            <a:avLst/>
          </a:prstGeom>
        </p:spPr>
      </p:pic>
      <p:pic>
        <p:nvPicPr>
          <p:cNvPr id="5" name="object 5"/>
          <p:cNvPicPr/>
          <p:nvPr/>
        </p:nvPicPr>
        <p:blipFill>
          <a:blip r:embed="rId3" cstate="print"/>
          <a:stretch>
            <a:fillRect/>
          </a:stretch>
        </p:blipFill>
        <p:spPr>
          <a:xfrm>
            <a:off x="1256703" y="5547146"/>
            <a:ext cx="200025" cy="200024"/>
          </a:xfrm>
          <a:prstGeom prst="rect">
            <a:avLst/>
          </a:prstGeom>
        </p:spPr>
      </p:pic>
      <p:pic>
        <p:nvPicPr>
          <p:cNvPr id="6" name="object 6"/>
          <p:cNvPicPr/>
          <p:nvPr/>
        </p:nvPicPr>
        <p:blipFill>
          <a:blip r:embed="rId3" cstate="print"/>
          <a:stretch>
            <a:fillRect/>
          </a:stretch>
        </p:blipFill>
        <p:spPr>
          <a:xfrm>
            <a:off x="1256703" y="6432970"/>
            <a:ext cx="200025" cy="200024"/>
          </a:xfrm>
          <a:prstGeom prst="rect">
            <a:avLst/>
          </a:prstGeom>
        </p:spPr>
      </p:pic>
      <p:pic>
        <p:nvPicPr>
          <p:cNvPr id="7" name="object 7"/>
          <p:cNvPicPr/>
          <p:nvPr/>
        </p:nvPicPr>
        <p:blipFill>
          <a:blip r:embed="rId3" cstate="print"/>
          <a:stretch>
            <a:fillRect/>
          </a:stretch>
        </p:blipFill>
        <p:spPr>
          <a:xfrm>
            <a:off x="1256703" y="7318795"/>
            <a:ext cx="200025" cy="200024"/>
          </a:xfrm>
          <a:prstGeom prst="rect">
            <a:avLst/>
          </a:prstGeom>
        </p:spPr>
      </p:pic>
      <p:pic>
        <p:nvPicPr>
          <p:cNvPr id="8" name="object 8"/>
          <p:cNvPicPr/>
          <p:nvPr/>
        </p:nvPicPr>
        <p:blipFill>
          <a:blip r:embed="rId3" cstate="print"/>
          <a:stretch>
            <a:fillRect/>
          </a:stretch>
        </p:blipFill>
        <p:spPr>
          <a:xfrm>
            <a:off x="1256703" y="8204620"/>
            <a:ext cx="200025" cy="200024"/>
          </a:xfrm>
          <a:prstGeom prst="rect">
            <a:avLst/>
          </a:prstGeom>
        </p:spPr>
      </p:pic>
      <p:sp>
        <p:nvSpPr>
          <p:cNvPr id="9" name="object 9"/>
          <p:cNvSpPr txBox="1"/>
          <p:nvPr/>
        </p:nvSpPr>
        <p:spPr>
          <a:xfrm>
            <a:off x="609600" y="2844404"/>
            <a:ext cx="9067800" cy="5628912"/>
          </a:xfrm>
          <a:prstGeom prst="rect">
            <a:avLst/>
          </a:prstGeom>
        </p:spPr>
        <p:txBody>
          <a:bodyPr vert="horz" wrap="square" lIns="0" tIns="14604" rIns="0" bIns="0" rtlCol="0">
            <a:spAutoFit/>
          </a:bodyPr>
          <a:lstStyle/>
          <a:p>
            <a:pPr marL="12700">
              <a:lnSpc>
                <a:spcPts val="7300"/>
              </a:lnSpc>
              <a:spcBef>
                <a:spcPts val="114"/>
              </a:spcBef>
            </a:pPr>
            <a:r>
              <a:rPr sz="6350" spc="229" dirty="0">
                <a:solidFill>
                  <a:srgbClr val="DFCA26"/>
                </a:solidFill>
                <a:latin typeface="Arial MT"/>
                <a:cs typeface="Arial MT"/>
              </a:rPr>
              <a:t>By:</a:t>
            </a:r>
            <a:endParaRPr sz="6350" dirty="0">
              <a:latin typeface="Arial MT"/>
              <a:cs typeface="Arial MT"/>
            </a:endParaRPr>
          </a:p>
          <a:p>
            <a:pPr marL="1386840" marR="5080">
              <a:lnSpc>
                <a:spcPts val="6970"/>
              </a:lnSpc>
              <a:spcBef>
                <a:spcPts val="450"/>
              </a:spcBef>
            </a:pPr>
            <a:r>
              <a:rPr sz="3200" spc="710" dirty="0" err="1">
                <a:solidFill>
                  <a:schemeClr val="tx1"/>
                </a:solidFill>
                <a:latin typeface="Arial MT"/>
                <a:cs typeface="Arial MT"/>
              </a:rPr>
              <a:t>Ekamjot</a:t>
            </a:r>
            <a:r>
              <a:rPr sz="3200" spc="114" dirty="0">
                <a:solidFill>
                  <a:schemeClr val="tx1"/>
                </a:solidFill>
                <a:latin typeface="Arial MT"/>
                <a:cs typeface="Arial MT"/>
              </a:rPr>
              <a:t> </a:t>
            </a:r>
            <a:r>
              <a:rPr sz="3200" spc="440" dirty="0" err="1">
                <a:solidFill>
                  <a:schemeClr val="tx1"/>
                </a:solidFill>
                <a:latin typeface="Arial MT"/>
                <a:cs typeface="Arial MT"/>
              </a:rPr>
              <a:t>singh</a:t>
            </a:r>
            <a:r>
              <a:rPr lang="en-US" sz="3200" spc="440" dirty="0">
                <a:solidFill>
                  <a:schemeClr val="tx1"/>
                </a:solidFill>
                <a:latin typeface="Arial MT"/>
                <a:cs typeface="Arial MT"/>
              </a:rPr>
              <a:t>(23117010)</a:t>
            </a:r>
          </a:p>
          <a:p>
            <a:pPr marL="1386840" marR="5080">
              <a:lnSpc>
                <a:spcPts val="6970"/>
              </a:lnSpc>
              <a:spcBef>
                <a:spcPts val="450"/>
              </a:spcBef>
            </a:pPr>
            <a:r>
              <a:rPr sz="3200" spc="575" dirty="0">
                <a:solidFill>
                  <a:schemeClr val="tx1"/>
                </a:solidFill>
                <a:latin typeface="Arial MT"/>
                <a:cs typeface="Arial MT"/>
              </a:rPr>
              <a:t>Divyansh</a:t>
            </a:r>
            <a:r>
              <a:rPr lang="en-US" sz="3200" spc="575" dirty="0">
                <a:solidFill>
                  <a:schemeClr val="tx1"/>
                </a:solidFill>
                <a:latin typeface="Arial MT"/>
                <a:cs typeface="Arial MT"/>
              </a:rPr>
              <a:t>(23117009)</a:t>
            </a:r>
          </a:p>
          <a:p>
            <a:pPr marL="1386840" marR="5080">
              <a:lnSpc>
                <a:spcPts val="6970"/>
              </a:lnSpc>
              <a:spcBef>
                <a:spcPts val="450"/>
              </a:spcBef>
            </a:pPr>
            <a:r>
              <a:rPr sz="3200" spc="575" dirty="0">
                <a:solidFill>
                  <a:schemeClr val="tx1"/>
                </a:solidFill>
                <a:latin typeface="Arial MT"/>
                <a:cs typeface="Arial MT"/>
              </a:rPr>
              <a:t> </a:t>
            </a:r>
            <a:r>
              <a:rPr sz="3200" spc="695" dirty="0">
                <a:solidFill>
                  <a:schemeClr val="tx1"/>
                </a:solidFill>
                <a:latin typeface="Arial MT"/>
                <a:cs typeface="Arial MT"/>
              </a:rPr>
              <a:t>Harshit </a:t>
            </a:r>
            <a:r>
              <a:rPr lang="en-US" sz="3200" spc="695" dirty="0">
                <a:solidFill>
                  <a:schemeClr val="tx1"/>
                </a:solidFill>
                <a:latin typeface="Arial MT"/>
                <a:cs typeface="Arial MT"/>
              </a:rPr>
              <a:t>Dhingra(23117014)</a:t>
            </a:r>
          </a:p>
          <a:p>
            <a:pPr marL="1386840" marR="5080">
              <a:lnSpc>
                <a:spcPts val="6970"/>
              </a:lnSpc>
              <a:spcBef>
                <a:spcPts val="450"/>
              </a:spcBef>
            </a:pPr>
            <a:r>
              <a:rPr sz="3200" spc="670" dirty="0">
                <a:solidFill>
                  <a:schemeClr val="tx1"/>
                </a:solidFill>
                <a:latin typeface="Arial MT"/>
                <a:cs typeface="Arial MT"/>
              </a:rPr>
              <a:t>Akshay</a:t>
            </a:r>
            <a:r>
              <a:rPr sz="3200" spc="114" dirty="0">
                <a:solidFill>
                  <a:schemeClr val="tx1"/>
                </a:solidFill>
                <a:latin typeface="Arial MT"/>
                <a:cs typeface="Arial MT"/>
              </a:rPr>
              <a:t> </a:t>
            </a:r>
            <a:r>
              <a:rPr sz="3200" spc="405" dirty="0">
                <a:solidFill>
                  <a:schemeClr val="tx1"/>
                </a:solidFill>
                <a:latin typeface="Arial MT"/>
                <a:cs typeface="Arial MT"/>
              </a:rPr>
              <a:t>Jain</a:t>
            </a:r>
            <a:r>
              <a:rPr lang="en-US" sz="3200" spc="405" dirty="0">
                <a:solidFill>
                  <a:schemeClr val="tx1"/>
                </a:solidFill>
                <a:latin typeface="Arial MT"/>
                <a:cs typeface="Arial MT"/>
              </a:rPr>
              <a:t>(23117016)</a:t>
            </a:r>
          </a:p>
          <a:p>
            <a:pPr marL="1386840" marR="5080">
              <a:lnSpc>
                <a:spcPts val="6970"/>
              </a:lnSpc>
              <a:spcBef>
                <a:spcPts val="450"/>
              </a:spcBef>
            </a:pPr>
            <a:r>
              <a:rPr sz="3200" spc="405" dirty="0">
                <a:solidFill>
                  <a:schemeClr val="tx1"/>
                </a:solidFill>
                <a:latin typeface="Arial MT"/>
                <a:cs typeface="Arial MT"/>
              </a:rPr>
              <a:t> </a:t>
            </a:r>
            <a:r>
              <a:rPr sz="3200" spc="835" dirty="0">
                <a:solidFill>
                  <a:schemeClr val="tx1"/>
                </a:solidFill>
                <a:latin typeface="Arial MT"/>
                <a:cs typeface="Arial MT"/>
              </a:rPr>
              <a:t>Happy</a:t>
            </a:r>
            <a:r>
              <a:rPr sz="3200" spc="105" dirty="0">
                <a:solidFill>
                  <a:schemeClr val="tx1"/>
                </a:solidFill>
                <a:latin typeface="Arial MT"/>
                <a:cs typeface="Arial MT"/>
              </a:rPr>
              <a:t> </a:t>
            </a:r>
            <a:r>
              <a:rPr sz="3200" spc="795" dirty="0">
                <a:solidFill>
                  <a:schemeClr val="tx1"/>
                </a:solidFill>
                <a:latin typeface="Arial MT"/>
                <a:cs typeface="Arial MT"/>
              </a:rPr>
              <a:t>Yadav</a:t>
            </a:r>
            <a:r>
              <a:rPr lang="en-US" sz="3200" spc="795" dirty="0">
                <a:solidFill>
                  <a:schemeClr val="tx1"/>
                </a:solidFill>
                <a:latin typeface="Arial MT"/>
                <a:cs typeface="Arial MT"/>
              </a:rPr>
              <a:t>(23106039)</a:t>
            </a:r>
            <a:endParaRPr sz="3200" dirty="0">
              <a:solidFill>
                <a:schemeClr val="tx1"/>
              </a:solidFill>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37084-7734-34A6-50CC-35645E851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977"/>
            <a:ext cx="9525000" cy="4746523"/>
          </a:xfrm>
          <a:prstGeom prst="rect">
            <a:avLst/>
          </a:prstGeom>
        </p:spPr>
      </p:pic>
      <p:pic>
        <p:nvPicPr>
          <p:cNvPr id="7" name="Picture 6">
            <a:extLst>
              <a:ext uri="{FF2B5EF4-FFF2-40B4-BE49-F238E27FC236}">
                <a16:creationId xmlns:a16="http://schemas.microsoft.com/office/drawing/2014/main" id="{B4BB7BF3-0DEA-AA2A-3166-A8231BE18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762500"/>
            <a:ext cx="9525000" cy="5487629"/>
          </a:xfrm>
          <a:prstGeom prst="rect">
            <a:avLst/>
          </a:prstGeom>
        </p:spPr>
      </p:pic>
      <p:pic>
        <p:nvPicPr>
          <p:cNvPr id="9" name="Picture 8">
            <a:extLst>
              <a:ext uri="{FF2B5EF4-FFF2-40B4-BE49-F238E27FC236}">
                <a16:creationId xmlns:a16="http://schemas.microsoft.com/office/drawing/2014/main" id="{C11F9D00-0D66-1A02-4447-D07D5EA28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600" y="15977"/>
            <a:ext cx="8915400" cy="4975123"/>
          </a:xfrm>
          <a:prstGeom prst="rect">
            <a:avLst/>
          </a:prstGeom>
        </p:spPr>
      </p:pic>
      <p:pic>
        <p:nvPicPr>
          <p:cNvPr id="13" name="Picture 12">
            <a:extLst>
              <a:ext uri="{FF2B5EF4-FFF2-40B4-BE49-F238E27FC236}">
                <a16:creationId xmlns:a16="http://schemas.microsoft.com/office/drawing/2014/main" id="{487C513D-020A-9171-9DA7-8D96F8DE9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4991100"/>
            <a:ext cx="8915400" cy="5295900"/>
          </a:xfrm>
          <a:prstGeom prst="rect">
            <a:avLst/>
          </a:prstGeom>
        </p:spPr>
      </p:pic>
    </p:spTree>
    <p:extLst>
      <p:ext uri="{BB962C8B-B14F-4D97-AF65-F5344CB8AC3E}">
        <p14:creationId xmlns:p14="http://schemas.microsoft.com/office/powerpoint/2010/main" val="1200702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E3AA-9A17-EB29-D356-9A8A58107CAF}"/>
              </a:ext>
            </a:extLst>
          </p:cNvPr>
          <p:cNvSpPr>
            <a:spLocks noGrp="1"/>
          </p:cNvSpPr>
          <p:nvPr>
            <p:ph type="title"/>
          </p:nvPr>
        </p:nvSpPr>
        <p:spPr/>
        <p:txBody>
          <a:bodyPr/>
          <a:lstStyle/>
          <a:p>
            <a:r>
              <a:rPr lang="en-US" dirty="0"/>
              <a:t>Line charts for conference</a:t>
            </a:r>
            <a:endParaRPr lang="en-IN" dirty="0"/>
          </a:p>
        </p:txBody>
      </p:sp>
      <p:sp>
        <p:nvSpPr>
          <p:cNvPr id="3" name="TextBox 2">
            <a:extLst>
              <a:ext uri="{FF2B5EF4-FFF2-40B4-BE49-F238E27FC236}">
                <a16:creationId xmlns:a16="http://schemas.microsoft.com/office/drawing/2014/main" id="{21028AAE-0162-2314-61EF-152296BED240}"/>
              </a:ext>
            </a:extLst>
          </p:cNvPr>
          <p:cNvSpPr txBox="1"/>
          <p:nvPr/>
        </p:nvSpPr>
        <p:spPr>
          <a:xfrm>
            <a:off x="969167" y="2476500"/>
            <a:ext cx="14804233"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Data is preprocessed as some instances of year attribute have null values</a:t>
            </a:r>
          </a:p>
          <a:p>
            <a:pPr marL="285750" indent="-285750">
              <a:buFont typeface="Arial" panose="020B0604020202020204" pitchFamily="34" charset="0"/>
              <a:buChar char="•"/>
            </a:pPr>
            <a:r>
              <a:rPr lang="en-US" sz="3600" dirty="0"/>
              <a:t>Publications per year is visualized</a:t>
            </a:r>
          </a:p>
          <a:p>
            <a:pPr marL="285750" indent="-285750">
              <a:buFont typeface="Arial" panose="020B0604020202020204" pitchFamily="34" charset="0"/>
              <a:buChar char="•"/>
            </a:pPr>
            <a:r>
              <a:rPr lang="en-IN" sz="3600" dirty="0"/>
              <a:t>Trends can be visualized for each faculty</a:t>
            </a:r>
          </a:p>
        </p:txBody>
      </p:sp>
    </p:spTree>
    <p:extLst>
      <p:ext uri="{BB962C8B-B14F-4D97-AF65-F5344CB8AC3E}">
        <p14:creationId xmlns:p14="http://schemas.microsoft.com/office/powerpoint/2010/main" val="3642446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1426C8-5F10-47A3-17FE-27199203E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525000" cy="5676900"/>
          </a:xfrm>
          <a:prstGeom prst="rect">
            <a:avLst/>
          </a:prstGeom>
        </p:spPr>
      </p:pic>
      <p:pic>
        <p:nvPicPr>
          <p:cNvPr id="5" name="Picture 4">
            <a:extLst>
              <a:ext uri="{FF2B5EF4-FFF2-40B4-BE49-F238E27FC236}">
                <a16:creationId xmlns:a16="http://schemas.microsoft.com/office/drawing/2014/main" id="{BE6A4F4D-D76F-9911-5C74-842ADBD89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999" y="0"/>
            <a:ext cx="8731045" cy="5715000"/>
          </a:xfrm>
          <a:prstGeom prst="rect">
            <a:avLst/>
          </a:prstGeom>
        </p:spPr>
      </p:pic>
      <p:pic>
        <p:nvPicPr>
          <p:cNvPr id="7" name="Picture 6">
            <a:extLst>
              <a:ext uri="{FF2B5EF4-FFF2-40B4-BE49-F238E27FC236}">
                <a16:creationId xmlns:a16="http://schemas.microsoft.com/office/drawing/2014/main" id="{B9A2DBE4-90C2-4B2B-3113-878B6D68E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6" y="5676900"/>
            <a:ext cx="18288000" cy="4610100"/>
          </a:xfrm>
          <a:prstGeom prst="rect">
            <a:avLst/>
          </a:prstGeom>
        </p:spPr>
      </p:pic>
    </p:spTree>
    <p:extLst>
      <p:ext uri="{BB962C8B-B14F-4D97-AF65-F5344CB8AC3E}">
        <p14:creationId xmlns:p14="http://schemas.microsoft.com/office/powerpoint/2010/main" val="354223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3D3C0-FBF4-2D11-3958-1DE91CA2C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 y="0"/>
            <a:ext cx="8625348" cy="4838700"/>
          </a:xfrm>
          <a:prstGeom prst="rect">
            <a:avLst/>
          </a:prstGeom>
        </p:spPr>
      </p:pic>
      <p:pic>
        <p:nvPicPr>
          <p:cNvPr id="5" name="Picture 4">
            <a:extLst>
              <a:ext uri="{FF2B5EF4-FFF2-40B4-BE49-F238E27FC236}">
                <a16:creationId xmlns:a16="http://schemas.microsoft.com/office/drawing/2014/main" id="{FD588B69-6613-2092-05C1-3550F43B8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38700"/>
            <a:ext cx="8991600" cy="5448300"/>
          </a:xfrm>
          <a:prstGeom prst="rect">
            <a:avLst/>
          </a:prstGeom>
        </p:spPr>
      </p:pic>
      <p:pic>
        <p:nvPicPr>
          <p:cNvPr id="7" name="Picture 6">
            <a:extLst>
              <a:ext uri="{FF2B5EF4-FFF2-40B4-BE49-F238E27FC236}">
                <a16:creationId xmlns:a16="http://schemas.microsoft.com/office/drawing/2014/main" id="{48191BB3-4283-2974-A298-AE8930AE7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1600" y="4838700"/>
            <a:ext cx="9372600" cy="5448300"/>
          </a:xfrm>
          <a:prstGeom prst="rect">
            <a:avLst/>
          </a:prstGeom>
        </p:spPr>
      </p:pic>
      <p:pic>
        <p:nvPicPr>
          <p:cNvPr id="9" name="Picture 8">
            <a:extLst>
              <a:ext uri="{FF2B5EF4-FFF2-40B4-BE49-F238E27FC236}">
                <a16:creationId xmlns:a16="http://schemas.microsoft.com/office/drawing/2014/main" id="{D89FE818-F223-2092-0552-E95D672F4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5348" y="0"/>
            <a:ext cx="9662652" cy="4838700"/>
          </a:xfrm>
          <a:prstGeom prst="rect">
            <a:avLst/>
          </a:prstGeom>
        </p:spPr>
      </p:pic>
    </p:spTree>
    <p:extLst>
      <p:ext uri="{BB962C8B-B14F-4D97-AF65-F5344CB8AC3E}">
        <p14:creationId xmlns:p14="http://schemas.microsoft.com/office/powerpoint/2010/main" val="2066658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D1BCE-B999-4925-DC13-FA435D4F7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A70B3-FFF1-F2FA-A6D0-0ED3FE6F3205}"/>
              </a:ext>
            </a:extLst>
          </p:cNvPr>
          <p:cNvSpPr>
            <a:spLocks noGrp="1"/>
          </p:cNvSpPr>
          <p:nvPr>
            <p:ph type="title"/>
          </p:nvPr>
        </p:nvSpPr>
        <p:spPr/>
        <p:txBody>
          <a:bodyPr/>
          <a:lstStyle/>
          <a:p>
            <a:r>
              <a:rPr lang="en-US" dirty="0"/>
              <a:t>Line charts for Book Chapters</a:t>
            </a:r>
            <a:endParaRPr lang="en-IN" dirty="0"/>
          </a:p>
        </p:txBody>
      </p:sp>
      <p:pic>
        <p:nvPicPr>
          <p:cNvPr id="5" name="Picture 4">
            <a:extLst>
              <a:ext uri="{FF2B5EF4-FFF2-40B4-BE49-F238E27FC236}">
                <a16:creationId xmlns:a16="http://schemas.microsoft.com/office/drawing/2014/main" id="{593249EF-4983-691D-5C6F-50403B3F2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 y="3467100"/>
            <a:ext cx="9525000" cy="6819899"/>
          </a:xfrm>
          <a:prstGeom prst="rect">
            <a:avLst/>
          </a:prstGeom>
        </p:spPr>
      </p:pic>
      <p:pic>
        <p:nvPicPr>
          <p:cNvPr id="7" name="Picture 6">
            <a:extLst>
              <a:ext uri="{FF2B5EF4-FFF2-40B4-BE49-F238E27FC236}">
                <a16:creationId xmlns:a16="http://schemas.microsoft.com/office/drawing/2014/main" id="{04A414A3-3DBB-B833-1156-478E9BE98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586" y="2285999"/>
            <a:ext cx="8797414" cy="8000999"/>
          </a:xfrm>
          <a:prstGeom prst="rect">
            <a:avLst/>
          </a:prstGeom>
        </p:spPr>
      </p:pic>
    </p:spTree>
    <p:extLst>
      <p:ext uri="{BB962C8B-B14F-4D97-AF65-F5344CB8AC3E}">
        <p14:creationId xmlns:p14="http://schemas.microsoft.com/office/powerpoint/2010/main" val="1630021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30E934-0250-51A2-603F-43C9C4E8E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91600" cy="5715000"/>
          </a:xfrm>
          <a:prstGeom prst="rect">
            <a:avLst/>
          </a:prstGeom>
        </p:spPr>
      </p:pic>
      <p:pic>
        <p:nvPicPr>
          <p:cNvPr id="7" name="Picture 6">
            <a:extLst>
              <a:ext uri="{FF2B5EF4-FFF2-40B4-BE49-F238E27FC236}">
                <a16:creationId xmlns:a16="http://schemas.microsoft.com/office/drawing/2014/main" id="{467C2AC7-7A5D-3441-B615-34DF7FEF2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0"/>
            <a:ext cx="9296400" cy="5715000"/>
          </a:xfrm>
          <a:prstGeom prst="rect">
            <a:avLst/>
          </a:prstGeom>
        </p:spPr>
      </p:pic>
      <p:pic>
        <p:nvPicPr>
          <p:cNvPr id="11" name="Picture 10">
            <a:extLst>
              <a:ext uri="{FF2B5EF4-FFF2-40B4-BE49-F238E27FC236}">
                <a16:creationId xmlns:a16="http://schemas.microsoft.com/office/drawing/2014/main" id="{D1A414B3-4B03-0B46-ED90-9FA55849A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15000"/>
            <a:ext cx="9525000" cy="4572000"/>
          </a:xfrm>
          <a:prstGeom prst="rect">
            <a:avLst/>
          </a:prstGeom>
        </p:spPr>
      </p:pic>
      <p:pic>
        <p:nvPicPr>
          <p:cNvPr id="13" name="Picture 12">
            <a:extLst>
              <a:ext uri="{FF2B5EF4-FFF2-40B4-BE49-F238E27FC236}">
                <a16:creationId xmlns:a16="http://schemas.microsoft.com/office/drawing/2014/main" id="{5078023A-3488-4E3D-2680-17373B863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0" y="5524500"/>
            <a:ext cx="8763000" cy="4762500"/>
          </a:xfrm>
          <a:prstGeom prst="rect">
            <a:avLst/>
          </a:prstGeom>
        </p:spPr>
      </p:pic>
    </p:spTree>
    <p:extLst>
      <p:ext uri="{BB962C8B-B14F-4D97-AF65-F5344CB8AC3E}">
        <p14:creationId xmlns:p14="http://schemas.microsoft.com/office/powerpoint/2010/main" val="2978884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9A2F0-6C39-3D90-553A-3BF20248AC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77B6C-4525-585B-DE10-D89FE316C228}"/>
              </a:ext>
            </a:extLst>
          </p:cNvPr>
          <p:cNvSpPr>
            <a:spLocks noGrp="1"/>
          </p:cNvSpPr>
          <p:nvPr>
            <p:ph idx="1"/>
          </p:nvPr>
        </p:nvSpPr>
        <p:spPr/>
        <p:txBody>
          <a:bodyPr/>
          <a:lstStyle/>
          <a:p>
            <a:r>
              <a:rPr lang="en-US" dirty="0"/>
              <a:t>Data is visualized in proportional way</a:t>
            </a:r>
          </a:p>
          <a:p>
            <a:r>
              <a:rPr lang="en-US" dirty="0"/>
              <a:t>It shows composition between journals ,conferences, book chapters, research project.</a:t>
            </a:r>
          </a:p>
          <a:p>
            <a:endParaRPr lang="en-US" dirty="0"/>
          </a:p>
        </p:txBody>
      </p:sp>
      <p:sp>
        <p:nvSpPr>
          <p:cNvPr id="5" name="Title 4">
            <a:extLst>
              <a:ext uri="{FF2B5EF4-FFF2-40B4-BE49-F238E27FC236}">
                <a16:creationId xmlns:a16="http://schemas.microsoft.com/office/drawing/2014/main" id="{857529FD-EFA4-5CFE-F254-E5E4D559C4A1}"/>
              </a:ext>
            </a:extLst>
          </p:cNvPr>
          <p:cNvSpPr>
            <a:spLocks noGrp="1"/>
          </p:cNvSpPr>
          <p:nvPr>
            <p:ph type="title"/>
          </p:nvPr>
        </p:nvSpPr>
        <p:spPr/>
        <p:txBody>
          <a:bodyPr/>
          <a:lstStyle/>
          <a:p>
            <a:r>
              <a:rPr lang="en-US" sz="6000" dirty="0"/>
              <a:t>PIE CHARTS FOR INDIVIDUAL FACULTY</a:t>
            </a:r>
            <a:endParaRPr lang="en-IN" sz="6000" dirty="0"/>
          </a:p>
        </p:txBody>
      </p:sp>
    </p:spTree>
    <p:extLst>
      <p:ext uri="{BB962C8B-B14F-4D97-AF65-F5344CB8AC3E}">
        <p14:creationId xmlns:p14="http://schemas.microsoft.com/office/powerpoint/2010/main" val="341696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3CA237-10AF-BBA8-E220-EB8D9E89C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 y="0"/>
            <a:ext cx="8438535" cy="4914900"/>
          </a:xfrm>
          <a:prstGeom prst="rect">
            <a:avLst/>
          </a:prstGeom>
        </p:spPr>
      </p:pic>
      <p:sp>
        <p:nvSpPr>
          <p:cNvPr id="6" name="TextBox 5">
            <a:extLst>
              <a:ext uri="{FF2B5EF4-FFF2-40B4-BE49-F238E27FC236}">
                <a16:creationId xmlns:a16="http://schemas.microsoft.com/office/drawing/2014/main" id="{AF8C55B7-D33C-7652-379D-831E48846441}"/>
              </a:ext>
            </a:extLst>
          </p:cNvPr>
          <p:cNvSpPr txBox="1"/>
          <p:nvPr/>
        </p:nvSpPr>
        <p:spPr>
          <a:xfrm>
            <a:off x="5943600" y="419100"/>
            <a:ext cx="2286000" cy="369332"/>
          </a:xfrm>
          <a:prstGeom prst="rect">
            <a:avLst/>
          </a:prstGeom>
          <a:noFill/>
        </p:spPr>
        <p:txBody>
          <a:bodyPr wrap="square" rtlCol="0">
            <a:spAutoFit/>
          </a:bodyPr>
          <a:lstStyle/>
          <a:p>
            <a:r>
              <a:rPr lang="en-US" dirty="0"/>
              <a:t>S</a:t>
            </a:r>
            <a:r>
              <a:rPr lang="en-US" dirty="0">
                <a:solidFill>
                  <a:schemeClr val="bg1"/>
                </a:solidFill>
              </a:rPr>
              <a:t>SOMESULA SIR</a:t>
            </a:r>
            <a:endParaRPr lang="en-IN" dirty="0"/>
          </a:p>
        </p:txBody>
      </p:sp>
      <p:pic>
        <p:nvPicPr>
          <p:cNvPr id="9" name="Picture 8">
            <a:extLst>
              <a:ext uri="{FF2B5EF4-FFF2-40B4-BE49-F238E27FC236}">
                <a16:creationId xmlns:a16="http://schemas.microsoft.com/office/drawing/2014/main" id="{A29A1CA9-74DA-FF47-C1BB-E2EF77EA9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2" y="4930878"/>
            <a:ext cx="8667137" cy="5356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03A800D7-F360-0A89-2249-CCF21C62AE42}"/>
              </a:ext>
            </a:extLst>
          </p:cNvPr>
          <p:cNvSpPr txBox="1"/>
          <p:nvPr/>
        </p:nvSpPr>
        <p:spPr>
          <a:xfrm>
            <a:off x="7086600" y="5448300"/>
            <a:ext cx="1219200" cy="584775"/>
          </a:xfrm>
          <a:prstGeom prst="rect">
            <a:avLst/>
          </a:prstGeom>
          <a:noFill/>
        </p:spPr>
        <p:txBody>
          <a:bodyPr wrap="square" rtlCol="0">
            <a:spAutoFit/>
          </a:bodyPr>
          <a:lstStyle/>
          <a:p>
            <a:r>
              <a:rPr lang="en-US" sz="1600" dirty="0">
                <a:solidFill>
                  <a:schemeClr val="bg1"/>
                </a:solidFill>
              </a:rPr>
              <a:t>RAJNEESH MAM</a:t>
            </a:r>
            <a:endParaRPr lang="en-IN" sz="1600" dirty="0">
              <a:solidFill>
                <a:schemeClr val="bg1"/>
              </a:solidFill>
            </a:endParaRPr>
          </a:p>
        </p:txBody>
      </p:sp>
      <p:pic>
        <p:nvPicPr>
          <p:cNvPr id="12" name="Picture 11">
            <a:extLst>
              <a:ext uri="{FF2B5EF4-FFF2-40B4-BE49-F238E27FC236}">
                <a16:creationId xmlns:a16="http://schemas.microsoft.com/office/drawing/2014/main" id="{EB138E42-8E11-BF64-6702-B72F2ECAB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1882" y="5219700"/>
            <a:ext cx="9606118" cy="5051322"/>
          </a:xfrm>
          <a:prstGeom prst="rect">
            <a:avLst/>
          </a:prstGeom>
        </p:spPr>
      </p:pic>
      <p:sp>
        <p:nvSpPr>
          <p:cNvPr id="13" name="TextBox 12">
            <a:extLst>
              <a:ext uri="{FF2B5EF4-FFF2-40B4-BE49-F238E27FC236}">
                <a16:creationId xmlns:a16="http://schemas.microsoft.com/office/drawing/2014/main" id="{A7669BF7-66E0-E085-630A-762FE81143B2}"/>
              </a:ext>
            </a:extLst>
          </p:cNvPr>
          <p:cNvSpPr txBox="1"/>
          <p:nvPr/>
        </p:nvSpPr>
        <p:spPr>
          <a:xfrm>
            <a:off x="15697200" y="5769078"/>
            <a:ext cx="2438400" cy="369332"/>
          </a:xfrm>
          <a:prstGeom prst="rect">
            <a:avLst/>
          </a:prstGeom>
          <a:noFill/>
        </p:spPr>
        <p:txBody>
          <a:bodyPr wrap="square" rtlCol="0">
            <a:spAutoFit/>
          </a:bodyPr>
          <a:lstStyle/>
          <a:p>
            <a:r>
              <a:rPr lang="en-US" dirty="0">
                <a:solidFill>
                  <a:schemeClr val="bg1"/>
                </a:solidFill>
              </a:rPr>
              <a:t>NAGENDRA SIR</a:t>
            </a:r>
            <a:endParaRPr lang="en-IN" dirty="0">
              <a:solidFill>
                <a:schemeClr val="bg1"/>
              </a:solidFill>
            </a:endParaRPr>
          </a:p>
        </p:txBody>
      </p:sp>
      <p:pic>
        <p:nvPicPr>
          <p:cNvPr id="15" name="Picture 14">
            <a:extLst>
              <a:ext uri="{FF2B5EF4-FFF2-40B4-BE49-F238E27FC236}">
                <a16:creationId xmlns:a16="http://schemas.microsoft.com/office/drawing/2014/main" id="{32145BCB-134D-AE74-D45B-7774D50D9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7696" y="15978"/>
            <a:ext cx="9753600" cy="5203722"/>
          </a:xfrm>
          <a:prstGeom prst="rect">
            <a:avLst/>
          </a:prstGeom>
        </p:spPr>
      </p:pic>
      <p:sp>
        <p:nvSpPr>
          <p:cNvPr id="16" name="TextBox 15">
            <a:extLst>
              <a:ext uri="{FF2B5EF4-FFF2-40B4-BE49-F238E27FC236}">
                <a16:creationId xmlns:a16="http://schemas.microsoft.com/office/drawing/2014/main" id="{EB826CD4-7386-6F23-D7A6-3B6FEAE90C89}"/>
              </a:ext>
            </a:extLst>
          </p:cNvPr>
          <p:cNvSpPr txBox="1"/>
          <p:nvPr/>
        </p:nvSpPr>
        <p:spPr>
          <a:xfrm>
            <a:off x="8915400" y="647700"/>
            <a:ext cx="1981200" cy="369332"/>
          </a:xfrm>
          <a:prstGeom prst="rect">
            <a:avLst/>
          </a:prstGeom>
          <a:noFill/>
        </p:spPr>
        <p:txBody>
          <a:bodyPr wrap="square" rtlCol="0">
            <a:spAutoFit/>
          </a:bodyPr>
          <a:lstStyle/>
          <a:p>
            <a:r>
              <a:rPr lang="en-US" dirty="0">
                <a:solidFill>
                  <a:schemeClr val="bg1"/>
                </a:solidFill>
              </a:rPr>
              <a:t>URVASHI MAM</a:t>
            </a:r>
            <a:endParaRPr lang="en-IN" dirty="0">
              <a:solidFill>
                <a:schemeClr val="bg1"/>
              </a:solidFill>
            </a:endParaRPr>
          </a:p>
        </p:txBody>
      </p:sp>
    </p:spTree>
    <p:extLst>
      <p:ext uri="{BB962C8B-B14F-4D97-AF65-F5344CB8AC3E}">
        <p14:creationId xmlns:p14="http://schemas.microsoft.com/office/powerpoint/2010/main" val="2409980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7BA49E-0723-E74E-8F77-6679E605D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87"/>
            <a:ext cx="7620000" cy="6137787"/>
          </a:xfrm>
          <a:prstGeom prst="rect">
            <a:avLst/>
          </a:prstGeom>
        </p:spPr>
      </p:pic>
      <p:pic>
        <p:nvPicPr>
          <p:cNvPr id="5" name="Picture 4">
            <a:extLst>
              <a:ext uri="{FF2B5EF4-FFF2-40B4-BE49-F238E27FC236}">
                <a16:creationId xmlns:a16="http://schemas.microsoft.com/office/drawing/2014/main" id="{EF9E088E-2A11-A948-C4E6-2E89060A9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600" y="0"/>
            <a:ext cx="7620000" cy="6210300"/>
          </a:xfrm>
          <a:prstGeom prst="rect">
            <a:avLst/>
          </a:prstGeom>
        </p:spPr>
      </p:pic>
      <p:sp>
        <p:nvSpPr>
          <p:cNvPr id="6" name="TextBox 5">
            <a:extLst>
              <a:ext uri="{FF2B5EF4-FFF2-40B4-BE49-F238E27FC236}">
                <a16:creationId xmlns:a16="http://schemas.microsoft.com/office/drawing/2014/main" id="{AEA4B630-1C2F-5487-8920-A84A12BEA5C9}"/>
              </a:ext>
            </a:extLst>
          </p:cNvPr>
          <p:cNvSpPr txBox="1"/>
          <p:nvPr/>
        </p:nvSpPr>
        <p:spPr>
          <a:xfrm>
            <a:off x="6019800" y="876300"/>
            <a:ext cx="1447800" cy="646331"/>
          </a:xfrm>
          <a:prstGeom prst="rect">
            <a:avLst/>
          </a:prstGeom>
          <a:noFill/>
        </p:spPr>
        <p:txBody>
          <a:bodyPr wrap="square" rtlCol="0">
            <a:spAutoFit/>
          </a:bodyPr>
          <a:lstStyle/>
          <a:p>
            <a:r>
              <a:rPr lang="en-US" dirty="0">
                <a:solidFill>
                  <a:schemeClr val="bg1"/>
                </a:solidFill>
              </a:rPr>
              <a:t>HARSH VERMA SIR</a:t>
            </a:r>
            <a:endParaRPr lang="en-IN" dirty="0">
              <a:solidFill>
                <a:schemeClr val="bg1"/>
              </a:solidFill>
            </a:endParaRPr>
          </a:p>
        </p:txBody>
      </p:sp>
      <p:sp>
        <p:nvSpPr>
          <p:cNvPr id="7" name="TextBox 6">
            <a:extLst>
              <a:ext uri="{FF2B5EF4-FFF2-40B4-BE49-F238E27FC236}">
                <a16:creationId xmlns:a16="http://schemas.microsoft.com/office/drawing/2014/main" id="{335B952F-AF41-BADD-CE09-28C1E892DDD3}"/>
              </a:ext>
            </a:extLst>
          </p:cNvPr>
          <p:cNvSpPr txBox="1"/>
          <p:nvPr/>
        </p:nvSpPr>
        <p:spPr>
          <a:xfrm>
            <a:off x="16154400" y="495300"/>
            <a:ext cx="1752600" cy="307777"/>
          </a:xfrm>
          <a:prstGeom prst="rect">
            <a:avLst/>
          </a:prstGeom>
          <a:noFill/>
        </p:spPr>
        <p:txBody>
          <a:bodyPr wrap="square" rtlCol="0">
            <a:spAutoFit/>
          </a:bodyPr>
          <a:lstStyle/>
          <a:p>
            <a:r>
              <a:rPr lang="en-US" sz="1400" dirty="0">
                <a:solidFill>
                  <a:schemeClr val="bg1"/>
                </a:solidFill>
              </a:rPr>
              <a:t>BANALAXMI MAM</a:t>
            </a:r>
            <a:endParaRPr lang="en-IN" sz="1400" dirty="0">
              <a:solidFill>
                <a:schemeClr val="bg1"/>
              </a:solidFill>
            </a:endParaRPr>
          </a:p>
        </p:txBody>
      </p:sp>
      <p:pic>
        <p:nvPicPr>
          <p:cNvPr id="9" name="Picture 8">
            <a:extLst>
              <a:ext uri="{FF2B5EF4-FFF2-40B4-BE49-F238E27FC236}">
                <a16:creationId xmlns:a16="http://schemas.microsoft.com/office/drawing/2014/main" id="{16D1F029-00A0-3EC4-130E-5B43DF26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555" y="4914900"/>
            <a:ext cx="7620000" cy="5348748"/>
          </a:xfrm>
          <a:prstGeom prst="rect">
            <a:avLst/>
          </a:prstGeom>
        </p:spPr>
      </p:pic>
      <p:sp>
        <p:nvSpPr>
          <p:cNvPr id="10" name="TextBox 9">
            <a:extLst>
              <a:ext uri="{FF2B5EF4-FFF2-40B4-BE49-F238E27FC236}">
                <a16:creationId xmlns:a16="http://schemas.microsoft.com/office/drawing/2014/main" id="{4BD73065-F5AA-E171-A6A6-D7757B5EF69C}"/>
              </a:ext>
            </a:extLst>
          </p:cNvPr>
          <p:cNvSpPr txBox="1"/>
          <p:nvPr/>
        </p:nvSpPr>
        <p:spPr>
          <a:xfrm>
            <a:off x="11125200" y="5448300"/>
            <a:ext cx="1524000" cy="646331"/>
          </a:xfrm>
          <a:prstGeom prst="rect">
            <a:avLst/>
          </a:prstGeom>
          <a:noFill/>
        </p:spPr>
        <p:txBody>
          <a:bodyPr wrap="square" rtlCol="0">
            <a:spAutoFit/>
          </a:bodyPr>
          <a:lstStyle/>
          <a:p>
            <a:r>
              <a:rPr lang="en-US" dirty="0">
                <a:solidFill>
                  <a:schemeClr val="bg1"/>
                </a:solidFill>
              </a:rPr>
              <a:t>RENU DHIR MAM</a:t>
            </a:r>
            <a:endParaRPr lang="en-IN" dirty="0">
              <a:solidFill>
                <a:schemeClr val="bg1"/>
              </a:solidFill>
            </a:endParaRPr>
          </a:p>
        </p:txBody>
      </p:sp>
    </p:spTree>
    <p:extLst>
      <p:ext uri="{BB962C8B-B14F-4D97-AF65-F5344CB8AC3E}">
        <p14:creationId xmlns:p14="http://schemas.microsoft.com/office/powerpoint/2010/main" val="1101105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C5CE6-FF59-E591-356F-48B4758776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C641EC-D030-A666-002D-7B4D44566FE4}"/>
              </a:ext>
            </a:extLst>
          </p:cNvPr>
          <p:cNvSpPr>
            <a:spLocks noGrp="1"/>
          </p:cNvSpPr>
          <p:nvPr>
            <p:ph idx="1"/>
          </p:nvPr>
        </p:nvSpPr>
        <p:spPr/>
        <p:txBody>
          <a:bodyPr/>
          <a:lstStyle/>
          <a:p>
            <a:r>
              <a:rPr lang="en-US" dirty="0"/>
              <a:t>Data is visualized in proportional way</a:t>
            </a:r>
          </a:p>
          <a:p>
            <a:r>
              <a:rPr lang="en-US" dirty="0"/>
              <a:t>It shows composition between journals ,conferences, book chapters, research project for all faculty in consideration.</a:t>
            </a:r>
          </a:p>
          <a:p>
            <a:endParaRPr lang="en-US" dirty="0"/>
          </a:p>
        </p:txBody>
      </p:sp>
      <p:sp>
        <p:nvSpPr>
          <p:cNvPr id="5" name="Title 4">
            <a:extLst>
              <a:ext uri="{FF2B5EF4-FFF2-40B4-BE49-F238E27FC236}">
                <a16:creationId xmlns:a16="http://schemas.microsoft.com/office/drawing/2014/main" id="{52C0726E-67FF-B361-AD01-054039BC49B2}"/>
              </a:ext>
            </a:extLst>
          </p:cNvPr>
          <p:cNvSpPr>
            <a:spLocks noGrp="1"/>
          </p:cNvSpPr>
          <p:nvPr>
            <p:ph type="title"/>
          </p:nvPr>
        </p:nvSpPr>
        <p:spPr/>
        <p:txBody>
          <a:bodyPr/>
          <a:lstStyle/>
          <a:p>
            <a:r>
              <a:rPr lang="en-US" sz="6000" dirty="0"/>
              <a:t>PIE CHART FOR ALL FACULTY</a:t>
            </a:r>
            <a:endParaRPr lang="en-IN" sz="6000" dirty="0"/>
          </a:p>
        </p:txBody>
      </p:sp>
    </p:spTree>
    <p:extLst>
      <p:ext uri="{BB962C8B-B14F-4D97-AF65-F5344CB8AC3E}">
        <p14:creationId xmlns:p14="http://schemas.microsoft.com/office/powerpoint/2010/main" val="45841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24881" y="673698"/>
            <a:ext cx="4821539" cy="9040068"/>
          </a:xfrm>
          <a:prstGeom prst="rect">
            <a:avLst/>
          </a:prstGeom>
        </p:spPr>
      </p:pic>
      <p:sp>
        <p:nvSpPr>
          <p:cNvPr id="3" name="object 3"/>
          <p:cNvSpPr/>
          <p:nvPr/>
        </p:nvSpPr>
        <p:spPr>
          <a:xfrm>
            <a:off x="465679" y="8734585"/>
            <a:ext cx="3086100" cy="1047750"/>
          </a:xfrm>
          <a:custGeom>
            <a:avLst/>
            <a:gdLst/>
            <a:ahLst/>
            <a:cxnLst/>
            <a:rect l="l" t="t" r="r" b="b"/>
            <a:pathLst>
              <a:path w="3086100" h="1047750">
                <a:moveTo>
                  <a:pt x="485717" y="0"/>
                </a:moveTo>
                <a:lnTo>
                  <a:pt x="2600015" y="0"/>
                </a:lnTo>
                <a:lnTo>
                  <a:pt x="2648022" y="2376"/>
                </a:lnTo>
                <a:lnTo>
                  <a:pt x="2695216" y="9419"/>
                </a:lnTo>
                <a:lnTo>
                  <a:pt x="2741278" y="20995"/>
                </a:lnTo>
                <a:lnTo>
                  <a:pt x="2785891" y="36972"/>
                </a:lnTo>
                <a:lnTo>
                  <a:pt x="2828734" y="57220"/>
                </a:lnTo>
                <a:lnTo>
                  <a:pt x="2869491" y="81606"/>
                </a:lnTo>
                <a:lnTo>
                  <a:pt x="2907842" y="109997"/>
                </a:lnTo>
                <a:lnTo>
                  <a:pt x="2943469" y="142263"/>
                </a:lnTo>
                <a:lnTo>
                  <a:pt x="2975734" y="177889"/>
                </a:lnTo>
                <a:lnTo>
                  <a:pt x="3004126" y="216240"/>
                </a:lnTo>
                <a:lnTo>
                  <a:pt x="3028511" y="256997"/>
                </a:lnTo>
                <a:lnTo>
                  <a:pt x="3048759" y="299841"/>
                </a:lnTo>
                <a:lnTo>
                  <a:pt x="3064737" y="344453"/>
                </a:lnTo>
                <a:lnTo>
                  <a:pt x="3076313" y="390515"/>
                </a:lnTo>
                <a:lnTo>
                  <a:pt x="3083355" y="437709"/>
                </a:lnTo>
                <a:lnTo>
                  <a:pt x="3085732" y="485716"/>
                </a:lnTo>
                <a:lnTo>
                  <a:pt x="3085732" y="561586"/>
                </a:lnTo>
                <a:lnTo>
                  <a:pt x="3083355" y="609593"/>
                </a:lnTo>
                <a:lnTo>
                  <a:pt x="3076313" y="656787"/>
                </a:lnTo>
                <a:lnTo>
                  <a:pt x="3064737" y="702849"/>
                </a:lnTo>
                <a:lnTo>
                  <a:pt x="3048759" y="747462"/>
                </a:lnTo>
                <a:lnTo>
                  <a:pt x="3028512" y="790305"/>
                </a:lnTo>
                <a:lnTo>
                  <a:pt x="3004126" y="831062"/>
                </a:lnTo>
                <a:lnTo>
                  <a:pt x="2975735" y="869413"/>
                </a:lnTo>
                <a:lnTo>
                  <a:pt x="2943469" y="905040"/>
                </a:lnTo>
                <a:lnTo>
                  <a:pt x="2907842" y="937305"/>
                </a:lnTo>
                <a:lnTo>
                  <a:pt x="2869491" y="965697"/>
                </a:lnTo>
                <a:lnTo>
                  <a:pt x="2828735" y="990082"/>
                </a:lnTo>
                <a:lnTo>
                  <a:pt x="2785891" y="1010330"/>
                </a:lnTo>
                <a:lnTo>
                  <a:pt x="2741278" y="1026308"/>
                </a:lnTo>
                <a:lnTo>
                  <a:pt x="2695216" y="1037884"/>
                </a:lnTo>
                <a:lnTo>
                  <a:pt x="2648022" y="1044926"/>
                </a:lnTo>
                <a:lnTo>
                  <a:pt x="2600015" y="1047303"/>
                </a:lnTo>
                <a:lnTo>
                  <a:pt x="485717" y="1047303"/>
                </a:lnTo>
                <a:lnTo>
                  <a:pt x="437709" y="1044926"/>
                </a:lnTo>
                <a:lnTo>
                  <a:pt x="390515" y="1037884"/>
                </a:lnTo>
                <a:lnTo>
                  <a:pt x="344453" y="1026308"/>
                </a:lnTo>
                <a:lnTo>
                  <a:pt x="299841" y="1010330"/>
                </a:lnTo>
                <a:lnTo>
                  <a:pt x="256997" y="990082"/>
                </a:lnTo>
                <a:lnTo>
                  <a:pt x="216240" y="965697"/>
                </a:lnTo>
                <a:lnTo>
                  <a:pt x="177890" y="937305"/>
                </a:lnTo>
                <a:lnTo>
                  <a:pt x="142263" y="905040"/>
                </a:lnTo>
                <a:lnTo>
                  <a:pt x="109997" y="869413"/>
                </a:lnTo>
                <a:lnTo>
                  <a:pt x="81606" y="831062"/>
                </a:lnTo>
                <a:lnTo>
                  <a:pt x="57220" y="790305"/>
                </a:lnTo>
                <a:lnTo>
                  <a:pt x="36972" y="747461"/>
                </a:lnTo>
                <a:lnTo>
                  <a:pt x="20995" y="702849"/>
                </a:lnTo>
                <a:lnTo>
                  <a:pt x="9419" y="656787"/>
                </a:lnTo>
                <a:lnTo>
                  <a:pt x="2376" y="609593"/>
                </a:lnTo>
                <a:lnTo>
                  <a:pt x="0" y="561586"/>
                </a:lnTo>
                <a:lnTo>
                  <a:pt x="0" y="485716"/>
                </a:lnTo>
                <a:lnTo>
                  <a:pt x="2376" y="437709"/>
                </a:lnTo>
                <a:lnTo>
                  <a:pt x="9419" y="390515"/>
                </a:lnTo>
                <a:lnTo>
                  <a:pt x="20995" y="344453"/>
                </a:lnTo>
                <a:lnTo>
                  <a:pt x="36973" y="299841"/>
                </a:lnTo>
                <a:lnTo>
                  <a:pt x="57220" y="256997"/>
                </a:lnTo>
                <a:lnTo>
                  <a:pt x="81606" y="216241"/>
                </a:lnTo>
                <a:lnTo>
                  <a:pt x="109997" y="177890"/>
                </a:lnTo>
                <a:lnTo>
                  <a:pt x="142263" y="142263"/>
                </a:lnTo>
                <a:lnTo>
                  <a:pt x="177890" y="109997"/>
                </a:lnTo>
                <a:lnTo>
                  <a:pt x="216241" y="81606"/>
                </a:lnTo>
                <a:lnTo>
                  <a:pt x="256997" y="57220"/>
                </a:lnTo>
                <a:lnTo>
                  <a:pt x="299841" y="36973"/>
                </a:lnTo>
                <a:lnTo>
                  <a:pt x="344453" y="20995"/>
                </a:lnTo>
                <a:lnTo>
                  <a:pt x="390515" y="9419"/>
                </a:lnTo>
                <a:lnTo>
                  <a:pt x="437709" y="2376"/>
                </a:lnTo>
                <a:lnTo>
                  <a:pt x="485717" y="0"/>
                </a:lnTo>
              </a:path>
            </a:pathLst>
          </a:custGeom>
          <a:ln w="76199">
            <a:solidFill>
              <a:srgbClr val="2045B1"/>
            </a:solidFill>
          </a:ln>
        </p:spPr>
        <p:txBody>
          <a:bodyPr wrap="square" lIns="0" tIns="0" rIns="0" bIns="0" rtlCol="0"/>
          <a:lstStyle/>
          <a:p>
            <a:endParaRPr/>
          </a:p>
        </p:txBody>
      </p:sp>
      <p:sp>
        <p:nvSpPr>
          <p:cNvPr id="4" name="object 4"/>
          <p:cNvSpPr txBox="1"/>
          <p:nvPr/>
        </p:nvSpPr>
        <p:spPr>
          <a:xfrm>
            <a:off x="1315254" y="8877524"/>
            <a:ext cx="1386840" cy="604520"/>
          </a:xfrm>
          <a:prstGeom prst="rect">
            <a:avLst/>
          </a:prstGeom>
        </p:spPr>
        <p:txBody>
          <a:bodyPr vert="horz" wrap="square" lIns="0" tIns="12700" rIns="0" bIns="0" rtlCol="0">
            <a:spAutoFit/>
          </a:bodyPr>
          <a:lstStyle/>
          <a:p>
            <a:pPr marL="12700">
              <a:lnSpc>
                <a:spcPct val="100000"/>
              </a:lnSpc>
              <a:spcBef>
                <a:spcPts val="100"/>
              </a:spcBef>
            </a:pPr>
            <a:r>
              <a:rPr sz="3800" spc="645" dirty="0">
                <a:solidFill>
                  <a:srgbClr val="2045B1"/>
                </a:solidFill>
                <a:latin typeface="Arial MT"/>
                <a:cs typeface="Arial MT"/>
              </a:rPr>
              <a:t>Data</a:t>
            </a:r>
            <a:endParaRPr sz="3800">
              <a:latin typeface="Arial MT"/>
              <a:cs typeface="Arial MT"/>
            </a:endParaRPr>
          </a:p>
        </p:txBody>
      </p:sp>
      <p:sp>
        <p:nvSpPr>
          <p:cNvPr id="5" name="object 5"/>
          <p:cNvSpPr/>
          <p:nvPr/>
        </p:nvSpPr>
        <p:spPr>
          <a:xfrm>
            <a:off x="3793187" y="8734585"/>
            <a:ext cx="4371975" cy="1047750"/>
          </a:xfrm>
          <a:custGeom>
            <a:avLst/>
            <a:gdLst/>
            <a:ahLst/>
            <a:cxnLst/>
            <a:rect l="l" t="t" r="r" b="b"/>
            <a:pathLst>
              <a:path w="4371975" h="1047750">
                <a:moveTo>
                  <a:pt x="4371770" y="611248"/>
                </a:moveTo>
                <a:lnTo>
                  <a:pt x="4364975" y="656787"/>
                </a:lnTo>
                <a:lnTo>
                  <a:pt x="4353399" y="702849"/>
                </a:lnTo>
                <a:lnTo>
                  <a:pt x="4337421" y="747462"/>
                </a:lnTo>
                <a:lnTo>
                  <a:pt x="4317174" y="790305"/>
                </a:lnTo>
                <a:lnTo>
                  <a:pt x="4292788" y="831062"/>
                </a:lnTo>
                <a:lnTo>
                  <a:pt x="4264397" y="869413"/>
                </a:lnTo>
                <a:lnTo>
                  <a:pt x="4232131" y="905040"/>
                </a:lnTo>
                <a:lnTo>
                  <a:pt x="4196504" y="937305"/>
                </a:lnTo>
                <a:lnTo>
                  <a:pt x="4158153" y="965697"/>
                </a:lnTo>
                <a:lnTo>
                  <a:pt x="4117397" y="990083"/>
                </a:lnTo>
                <a:lnTo>
                  <a:pt x="4074553" y="1010330"/>
                </a:lnTo>
                <a:lnTo>
                  <a:pt x="4029941" y="1026308"/>
                </a:lnTo>
                <a:lnTo>
                  <a:pt x="3983878" y="1037884"/>
                </a:lnTo>
                <a:lnTo>
                  <a:pt x="3936684" y="1044926"/>
                </a:lnTo>
                <a:lnTo>
                  <a:pt x="3888677" y="1047303"/>
                </a:lnTo>
                <a:lnTo>
                  <a:pt x="485717" y="1047303"/>
                </a:lnTo>
                <a:lnTo>
                  <a:pt x="437709" y="1044926"/>
                </a:lnTo>
                <a:lnTo>
                  <a:pt x="390515" y="1037884"/>
                </a:lnTo>
                <a:lnTo>
                  <a:pt x="344453" y="1026308"/>
                </a:lnTo>
                <a:lnTo>
                  <a:pt x="299841" y="1010330"/>
                </a:lnTo>
                <a:lnTo>
                  <a:pt x="256997" y="990082"/>
                </a:lnTo>
                <a:lnTo>
                  <a:pt x="216240" y="965697"/>
                </a:lnTo>
                <a:lnTo>
                  <a:pt x="177889" y="937305"/>
                </a:lnTo>
                <a:lnTo>
                  <a:pt x="142263" y="905039"/>
                </a:lnTo>
                <a:lnTo>
                  <a:pt x="109997" y="869413"/>
                </a:lnTo>
                <a:lnTo>
                  <a:pt x="81606" y="831062"/>
                </a:lnTo>
                <a:lnTo>
                  <a:pt x="57220" y="790305"/>
                </a:lnTo>
                <a:lnTo>
                  <a:pt x="36972" y="747461"/>
                </a:lnTo>
                <a:lnTo>
                  <a:pt x="20995" y="702849"/>
                </a:lnTo>
                <a:lnTo>
                  <a:pt x="9419" y="656787"/>
                </a:lnTo>
                <a:lnTo>
                  <a:pt x="2376" y="609593"/>
                </a:lnTo>
                <a:lnTo>
                  <a:pt x="0" y="561586"/>
                </a:lnTo>
                <a:lnTo>
                  <a:pt x="0" y="485716"/>
                </a:lnTo>
                <a:lnTo>
                  <a:pt x="2376" y="437709"/>
                </a:lnTo>
                <a:lnTo>
                  <a:pt x="9419" y="390515"/>
                </a:lnTo>
                <a:lnTo>
                  <a:pt x="20995" y="344453"/>
                </a:lnTo>
                <a:lnTo>
                  <a:pt x="36973" y="299841"/>
                </a:lnTo>
                <a:lnTo>
                  <a:pt x="57220" y="256997"/>
                </a:lnTo>
                <a:lnTo>
                  <a:pt x="81606" y="216241"/>
                </a:lnTo>
                <a:lnTo>
                  <a:pt x="109997" y="177890"/>
                </a:lnTo>
                <a:lnTo>
                  <a:pt x="142263" y="142263"/>
                </a:lnTo>
                <a:lnTo>
                  <a:pt x="177890" y="109997"/>
                </a:lnTo>
                <a:lnTo>
                  <a:pt x="216241" y="81606"/>
                </a:lnTo>
                <a:lnTo>
                  <a:pt x="256997" y="57220"/>
                </a:lnTo>
                <a:lnTo>
                  <a:pt x="299841" y="36973"/>
                </a:lnTo>
                <a:lnTo>
                  <a:pt x="344453" y="20995"/>
                </a:lnTo>
                <a:lnTo>
                  <a:pt x="390515" y="9419"/>
                </a:lnTo>
                <a:lnTo>
                  <a:pt x="437709" y="2376"/>
                </a:lnTo>
                <a:lnTo>
                  <a:pt x="485717" y="0"/>
                </a:lnTo>
                <a:lnTo>
                  <a:pt x="3888677" y="0"/>
                </a:lnTo>
                <a:lnTo>
                  <a:pt x="3936684" y="2376"/>
                </a:lnTo>
                <a:lnTo>
                  <a:pt x="3983878" y="9419"/>
                </a:lnTo>
                <a:lnTo>
                  <a:pt x="4029940" y="20995"/>
                </a:lnTo>
                <a:lnTo>
                  <a:pt x="4074553" y="36972"/>
                </a:lnTo>
                <a:lnTo>
                  <a:pt x="4117396" y="57220"/>
                </a:lnTo>
                <a:lnTo>
                  <a:pt x="4158153" y="81605"/>
                </a:lnTo>
                <a:lnTo>
                  <a:pt x="4196504" y="109997"/>
                </a:lnTo>
                <a:lnTo>
                  <a:pt x="4232131" y="142263"/>
                </a:lnTo>
                <a:lnTo>
                  <a:pt x="4264396" y="177889"/>
                </a:lnTo>
                <a:lnTo>
                  <a:pt x="4292788" y="216240"/>
                </a:lnTo>
                <a:lnTo>
                  <a:pt x="4317173" y="256997"/>
                </a:lnTo>
                <a:lnTo>
                  <a:pt x="4337421" y="299841"/>
                </a:lnTo>
                <a:lnTo>
                  <a:pt x="4353399" y="344453"/>
                </a:lnTo>
                <a:lnTo>
                  <a:pt x="4364975" y="390515"/>
                </a:lnTo>
                <a:lnTo>
                  <a:pt x="4371770" y="436054"/>
                </a:lnTo>
              </a:path>
            </a:pathLst>
          </a:custGeom>
          <a:ln w="76199">
            <a:solidFill>
              <a:srgbClr val="DFCA26"/>
            </a:solidFill>
          </a:ln>
        </p:spPr>
        <p:txBody>
          <a:bodyPr wrap="square" lIns="0" tIns="0" rIns="0" bIns="0" rtlCol="0"/>
          <a:lstStyle/>
          <a:p>
            <a:endParaRPr/>
          </a:p>
        </p:txBody>
      </p:sp>
      <p:sp>
        <p:nvSpPr>
          <p:cNvPr id="6" name="object 6"/>
          <p:cNvSpPr txBox="1"/>
          <p:nvPr/>
        </p:nvSpPr>
        <p:spPr>
          <a:xfrm>
            <a:off x="4363094" y="8877524"/>
            <a:ext cx="3234690" cy="604520"/>
          </a:xfrm>
          <a:prstGeom prst="rect">
            <a:avLst/>
          </a:prstGeom>
        </p:spPr>
        <p:txBody>
          <a:bodyPr vert="horz" wrap="square" lIns="0" tIns="12700" rIns="0" bIns="0" rtlCol="0">
            <a:spAutoFit/>
          </a:bodyPr>
          <a:lstStyle/>
          <a:p>
            <a:pPr marL="12700">
              <a:lnSpc>
                <a:spcPct val="100000"/>
              </a:lnSpc>
              <a:spcBef>
                <a:spcPts val="100"/>
              </a:spcBef>
            </a:pPr>
            <a:r>
              <a:rPr sz="3800" spc="280" dirty="0">
                <a:solidFill>
                  <a:srgbClr val="DFCA26"/>
                </a:solidFill>
                <a:latin typeface="Arial MT"/>
                <a:cs typeface="Arial MT"/>
              </a:rPr>
              <a:t>Visualization</a:t>
            </a:r>
            <a:endParaRPr sz="3800">
              <a:latin typeface="Arial MT"/>
              <a:cs typeface="Arial MT"/>
            </a:endParaRPr>
          </a:p>
        </p:txBody>
      </p:sp>
      <p:sp>
        <p:nvSpPr>
          <p:cNvPr id="9" name="TextBox 8">
            <a:extLst>
              <a:ext uri="{FF2B5EF4-FFF2-40B4-BE49-F238E27FC236}">
                <a16:creationId xmlns:a16="http://schemas.microsoft.com/office/drawing/2014/main" id="{E5602D27-46CC-3FFE-41E6-2234B3C4B4CE}"/>
              </a:ext>
            </a:extLst>
          </p:cNvPr>
          <p:cNvSpPr txBox="1"/>
          <p:nvPr/>
        </p:nvSpPr>
        <p:spPr>
          <a:xfrm>
            <a:off x="990600" y="673698"/>
            <a:ext cx="12115800" cy="5078313"/>
          </a:xfrm>
          <a:prstGeom prst="rect">
            <a:avLst/>
          </a:prstGeom>
          <a:noFill/>
        </p:spPr>
        <p:txBody>
          <a:bodyPr wrap="square" rtlCol="0">
            <a:spAutoFit/>
          </a:bodyPr>
          <a:lstStyle/>
          <a:p>
            <a:r>
              <a:rPr lang="en-US" sz="5400" dirty="0"/>
              <a:t>1-Understand the objective</a:t>
            </a:r>
          </a:p>
          <a:p>
            <a:r>
              <a:rPr lang="en-US" sz="5400" dirty="0"/>
              <a:t>2-Data Collection</a:t>
            </a:r>
          </a:p>
          <a:p>
            <a:r>
              <a:rPr lang="en-US" sz="5400" dirty="0"/>
              <a:t>3-Data Preprocessing and cleaning</a:t>
            </a:r>
          </a:p>
          <a:p>
            <a:r>
              <a:rPr lang="en-US" sz="5400" dirty="0"/>
              <a:t>4-Data analysis</a:t>
            </a:r>
            <a:r>
              <a:rPr lang="en-IN" sz="5400" dirty="0"/>
              <a:t> and visualization</a:t>
            </a:r>
          </a:p>
          <a:p>
            <a:r>
              <a:rPr lang="en-IN" sz="5400" dirty="0"/>
              <a:t>5-User interface design</a:t>
            </a:r>
          </a:p>
          <a:p>
            <a:r>
              <a:rPr lang="en-IN" sz="5400" dirty="0"/>
              <a:t>6-Thanks</a:t>
            </a:r>
            <a:endParaRPr lang="en-US"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F83F6-C2AE-DD8E-555A-2A3C23370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172700"/>
          </a:xfrm>
          <a:prstGeom prst="rect">
            <a:avLst/>
          </a:prstGeom>
        </p:spPr>
      </p:pic>
    </p:spTree>
    <p:extLst>
      <p:ext uri="{BB962C8B-B14F-4D97-AF65-F5344CB8AC3E}">
        <p14:creationId xmlns:p14="http://schemas.microsoft.com/office/powerpoint/2010/main" val="411454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AB1A3-4A56-10CA-DBC6-0B808E656D1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34C1B-12DC-C0D1-AAFB-075E7F784BD2}"/>
              </a:ext>
            </a:extLst>
          </p:cNvPr>
          <p:cNvSpPr>
            <a:spLocks noGrp="1"/>
          </p:cNvSpPr>
          <p:nvPr>
            <p:ph idx="1"/>
          </p:nvPr>
        </p:nvSpPr>
        <p:spPr/>
        <p:txBody>
          <a:bodyPr/>
          <a:lstStyle/>
          <a:p>
            <a:r>
              <a:rPr lang="en-US" dirty="0"/>
              <a:t>Data is visualized in priority manner.</a:t>
            </a:r>
          </a:p>
          <a:p>
            <a:r>
              <a:rPr lang="en-US" dirty="0"/>
              <a:t>It shows number  of  collaboration with a specific faculty and also shows the topic which they have favored in their research</a:t>
            </a:r>
          </a:p>
          <a:p>
            <a:endParaRPr lang="en-US" dirty="0"/>
          </a:p>
        </p:txBody>
      </p:sp>
      <p:sp>
        <p:nvSpPr>
          <p:cNvPr id="5" name="Title 4">
            <a:extLst>
              <a:ext uri="{FF2B5EF4-FFF2-40B4-BE49-F238E27FC236}">
                <a16:creationId xmlns:a16="http://schemas.microsoft.com/office/drawing/2014/main" id="{83A88C2C-237E-F8D1-D0FE-7CFAC510D646}"/>
              </a:ext>
            </a:extLst>
          </p:cNvPr>
          <p:cNvSpPr>
            <a:spLocks noGrp="1"/>
          </p:cNvSpPr>
          <p:nvPr>
            <p:ph type="title"/>
          </p:nvPr>
        </p:nvSpPr>
        <p:spPr/>
        <p:txBody>
          <a:bodyPr/>
          <a:lstStyle/>
          <a:p>
            <a:r>
              <a:rPr lang="en-US" sz="6000" dirty="0"/>
              <a:t>Word cloud </a:t>
            </a:r>
            <a:endParaRPr lang="en-IN" sz="6000" dirty="0"/>
          </a:p>
        </p:txBody>
      </p:sp>
    </p:spTree>
    <p:extLst>
      <p:ext uri="{BB962C8B-B14F-4D97-AF65-F5344CB8AC3E}">
        <p14:creationId xmlns:p14="http://schemas.microsoft.com/office/powerpoint/2010/main" val="4013344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580082-D7AB-B068-1FFF-6130269DDFFB}"/>
              </a:ext>
            </a:extLst>
          </p:cNvPr>
          <p:cNvSpPr txBox="1"/>
          <p:nvPr/>
        </p:nvSpPr>
        <p:spPr>
          <a:xfrm>
            <a:off x="7162800" y="495300"/>
            <a:ext cx="4572000" cy="646331"/>
          </a:xfrm>
          <a:prstGeom prst="rect">
            <a:avLst/>
          </a:prstGeom>
          <a:noFill/>
        </p:spPr>
        <p:txBody>
          <a:bodyPr wrap="square" rtlCol="0">
            <a:spAutoFit/>
          </a:bodyPr>
          <a:lstStyle/>
          <a:p>
            <a:r>
              <a:rPr lang="en-US" sz="3600" dirty="0"/>
              <a:t>For Journals</a:t>
            </a:r>
            <a:endParaRPr lang="en-IN" sz="3600" dirty="0"/>
          </a:p>
        </p:txBody>
      </p:sp>
      <p:pic>
        <p:nvPicPr>
          <p:cNvPr id="8" name="Picture 7">
            <a:extLst>
              <a:ext uri="{FF2B5EF4-FFF2-40B4-BE49-F238E27FC236}">
                <a16:creationId xmlns:a16="http://schemas.microsoft.com/office/drawing/2014/main" id="{699DA63D-A994-29F5-04B8-30D8EDFD7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7273"/>
            <a:ext cx="9525000" cy="5715000"/>
          </a:xfrm>
          <a:prstGeom prst="rect">
            <a:avLst/>
          </a:prstGeom>
        </p:spPr>
      </p:pic>
      <p:pic>
        <p:nvPicPr>
          <p:cNvPr id="10" name="Picture 9">
            <a:extLst>
              <a:ext uri="{FF2B5EF4-FFF2-40B4-BE49-F238E27FC236}">
                <a16:creationId xmlns:a16="http://schemas.microsoft.com/office/drawing/2014/main" id="{D5558BB8-DAE6-F823-06D2-A0F3B2B46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1150234"/>
            <a:ext cx="9525000" cy="5715000"/>
          </a:xfrm>
          <a:prstGeom prst="rect">
            <a:avLst/>
          </a:prstGeom>
        </p:spPr>
      </p:pic>
      <p:pic>
        <p:nvPicPr>
          <p:cNvPr id="12" name="Picture 11">
            <a:extLst>
              <a:ext uri="{FF2B5EF4-FFF2-40B4-BE49-F238E27FC236}">
                <a16:creationId xmlns:a16="http://schemas.microsoft.com/office/drawing/2014/main" id="{F60CB470-3ADE-E3BC-9CFA-D634E3968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6057899"/>
            <a:ext cx="9525000" cy="4242619"/>
          </a:xfrm>
          <a:prstGeom prst="rect">
            <a:avLst/>
          </a:prstGeom>
        </p:spPr>
      </p:pic>
    </p:spTree>
    <p:extLst>
      <p:ext uri="{BB962C8B-B14F-4D97-AF65-F5344CB8AC3E}">
        <p14:creationId xmlns:p14="http://schemas.microsoft.com/office/powerpoint/2010/main" val="3795038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7FF6B-10D4-7DDA-DAB9-872057BC1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525000" cy="5715000"/>
          </a:xfrm>
          <a:prstGeom prst="rect">
            <a:avLst/>
          </a:prstGeom>
        </p:spPr>
      </p:pic>
      <p:pic>
        <p:nvPicPr>
          <p:cNvPr id="5" name="Picture 4">
            <a:extLst>
              <a:ext uri="{FF2B5EF4-FFF2-40B4-BE49-F238E27FC236}">
                <a16:creationId xmlns:a16="http://schemas.microsoft.com/office/drawing/2014/main" id="{D5B789CE-50B4-1ACF-5445-B0A53319D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7916" y="-6145"/>
            <a:ext cx="9525000" cy="5715000"/>
          </a:xfrm>
          <a:prstGeom prst="rect">
            <a:avLst/>
          </a:prstGeom>
        </p:spPr>
      </p:pic>
      <p:pic>
        <p:nvPicPr>
          <p:cNvPr id="7" name="Picture 6">
            <a:extLst>
              <a:ext uri="{FF2B5EF4-FFF2-40B4-BE49-F238E27FC236}">
                <a16:creationId xmlns:a16="http://schemas.microsoft.com/office/drawing/2014/main" id="{28272826-EDF6-29C6-53E3-6C4B5EE84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43500"/>
            <a:ext cx="9525000" cy="5164394"/>
          </a:xfrm>
          <a:prstGeom prst="rect">
            <a:avLst/>
          </a:prstGeom>
        </p:spPr>
      </p:pic>
      <p:pic>
        <p:nvPicPr>
          <p:cNvPr id="9" name="Picture 8">
            <a:extLst>
              <a:ext uri="{FF2B5EF4-FFF2-40B4-BE49-F238E27FC236}">
                <a16:creationId xmlns:a16="http://schemas.microsoft.com/office/drawing/2014/main" id="{DF2CAFEF-3801-4C0A-D8AC-6D9E690E2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5122" y="5143500"/>
            <a:ext cx="9525000" cy="5164394"/>
          </a:xfrm>
          <a:prstGeom prst="rect">
            <a:avLst/>
          </a:prstGeom>
        </p:spPr>
      </p:pic>
    </p:spTree>
    <p:extLst>
      <p:ext uri="{BB962C8B-B14F-4D97-AF65-F5344CB8AC3E}">
        <p14:creationId xmlns:p14="http://schemas.microsoft.com/office/powerpoint/2010/main" val="796497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BE09AC-AA09-2C58-AC39-13422E7E1535}"/>
              </a:ext>
            </a:extLst>
          </p:cNvPr>
          <p:cNvSpPr txBox="1"/>
          <p:nvPr/>
        </p:nvSpPr>
        <p:spPr>
          <a:xfrm>
            <a:off x="6858000" y="723900"/>
            <a:ext cx="4648200" cy="584775"/>
          </a:xfrm>
          <a:prstGeom prst="rect">
            <a:avLst/>
          </a:prstGeom>
          <a:noFill/>
        </p:spPr>
        <p:txBody>
          <a:bodyPr wrap="square" rtlCol="0">
            <a:spAutoFit/>
          </a:bodyPr>
          <a:lstStyle/>
          <a:p>
            <a:r>
              <a:rPr lang="en-US" sz="3200" dirty="0"/>
              <a:t>FOR BOOK CHAPTERS</a:t>
            </a:r>
            <a:endParaRPr lang="en-IN" sz="3200" dirty="0"/>
          </a:p>
        </p:txBody>
      </p:sp>
      <p:pic>
        <p:nvPicPr>
          <p:cNvPr id="4" name="Picture 3">
            <a:extLst>
              <a:ext uri="{FF2B5EF4-FFF2-40B4-BE49-F238E27FC236}">
                <a16:creationId xmlns:a16="http://schemas.microsoft.com/office/drawing/2014/main" id="{F4DB478B-E3BA-1BEA-D85D-8C70E75B3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4316"/>
            <a:ext cx="9525000" cy="5551783"/>
          </a:xfrm>
          <a:prstGeom prst="rect">
            <a:avLst/>
          </a:prstGeom>
        </p:spPr>
      </p:pic>
      <p:pic>
        <p:nvPicPr>
          <p:cNvPr id="6" name="Picture 5">
            <a:extLst>
              <a:ext uri="{FF2B5EF4-FFF2-40B4-BE49-F238E27FC236}">
                <a16:creationId xmlns:a16="http://schemas.microsoft.com/office/drawing/2014/main" id="{FB02609D-2833-6DE7-6EE6-778302BD2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317278"/>
            <a:ext cx="9144000" cy="4762500"/>
          </a:xfrm>
          <a:prstGeom prst="rect">
            <a:avLst/>
          </a:prstGeom>
        </p:spPr>
      </p:pic>
      <p:pic>
        <p:nvPicPr>
          <p:cNvPr id="8" name="Picture 7">
            <a:extLst>
              <a:ext uri="{FF2B5EF4-FFF2-40B4-BE49-F238E27FC236}">
                <a16:creationId xmlns:a16="http://schemas.microsoft.com/office/drawing/2014/main" id="{2C7AE722-EC60-A792-2F3C-E0668C239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5458" y="5753100"/>
            <a:ext cx="9525000" cy="4533900"/>
          </a:xfrm>
          <a:prstGeom prst="rect">
            <a:avLst/>
          </a:prstGeom>
        </p:spPr>
      </p:pic>
      <p:sp>
        <p:nvSpPr>
          <p:cNvPr id="9" name="TextBox 8">
            <a:extLst>
              <a:ext uri="{FF2B5EF4-FFF2-40B4-BE49-F238E27FC236}">
                <a16:creationId xmlns:a16="http://schemas.microsoft.com/office/drawing/2014/main" id="{76C68DD8-E8B7-FA90-297B-907ACFBFD0DC}"/>
              </a:ext>
            </a:extLst>
          </p:cNvPr>
          <p:cNvSpPr txBox="1"/>
          <p:nvPr/>
        </p:nvSpPr>
        <p:spPr>
          <a:xfrm>
            <a:off x="2895600" y="1638300"/>
            <a:ext cx="3962400" cy="381000"/>
          </a:xfrm>
          <a:prstGeom prst="rect">
            <a:avLst/>
          </a:prstGeom>
          <a:noFill/>
        </p:spPr>
        <p:txBody>
          <a:bodyPr wrap="square" rtlCol="0">
            <a:spAutoFit/>
          </a:bodyPr>
          <a:lstStyle/>
          <a:p>
            <a:r>
              <a:rPr lang="en-US" dirty="0">
                <a:solidFill>
                  <a:schemeClr val="bg1"/>
                </a:solidFill>
              </a:rPr>
              <a:t>HARSH KUMAR VERMA SIR</a:t>
            </a:r>
            <a:endParaRPr lang="en-IN" dirty="0">
              <a:solidFill>
                <a:schemeClr val="bg1"/>
              </a:solidFill>
            </a:endParaRPr>
          </a:p>
        </p:txBody>
      </p:sp>
      <p:sp>
        <p:nvSpPr>
          <p:cNvPr id="10" name="TextBox 9">
            <a:extLst>
              <a:ext uri="{FF2B5EF4-FFF2-40B4-BE49-F238E27FC236}">
                <a16:creationId xmlns:a16="http://schemas.microsoft.com/office/drawing/2014/main" id="{C64FAD8F-AEFF-D52B-6EF8-B4FBB9567E78}"/>
              </a:ext>
            </a:extLst>
          </p:cNvPr>
          <p:cNvSpPr txBox="1"/>
          <p:nvPr/>
        </p:nvSpPr>
        <p:spPr>
          <a:xfrm>
            <a:off x="11658600" y="1698278"/>
            <a:ext cx="4038600" cy="369332"/>
          </a:xfrm>
          <a:prstGeom prst="rect">
            <a:avLst/>
          </a:prstGeom>
          <a:noFill/>
        </p:spPr>
        <p:txBody>
          <a:bodyPr wrap="square" rtlCol="0">
            <a:spAutoFit/>
          </a:bodyPr>
          <a:lstStyle/>
          <a:p>
            <a:r>
              <a:rPr lang="en-US" dirty="0">
                <a:solidFill>
                  <a:schemeClr val="bg1"/>
                </a:solidFill>
              </a:rPr>
              <a:t>NAGENDRA SIR</a:t>
            </a:r>
            <a:endParaRPr lang="en-IN" dirty="0">
              <a:solidFill>
                <a:schemeClr val="bg1"/>
              </a:solidFill>
            </a:endParaRPr>
          </a:p>
        </p:txBody>
      </p:sp>
      <p:sp>
        <p:nvSpPr>
          <p:cNvPr id="11" name="TextBox 10">
            <a:extLst>
              <a:ext uri="{FF2B5EF4-FFF2-40B4-BE49-F238E27FC236}">
                <a16:creationId xmlns:a16="http://schemas.microsoft.com/office/drawing/2014/main" id="{EF67512D-1328-E5B9-4937-5D53E8C00BAB}"/>
              </a:ext>
            </a:extLst>
          </p:cNvPr>
          <p:cNvSpPr txBox="1"/>
          <p:nvPr/>
        </p:nvSpPr>
        <p:spPr>
          <a:xfrm>
            <a:off x="9753600" y="9765268"/>
            <a:ext cx="3276600" cy="369332"/>
          </a:xfrm>
          <a:prstGeom prst="rect">
            <a:avLst/>
          </a:prstGeom>
          <a:noFill/>
        </p:spPr>
        <p:txBody>
          <a:bodyPr wrap="square" rtlCol="0">
            <a:spAutoFit/>
          </a:bodyPr>
          <a:lstStyle/>
          <a:p>
            <a:r>
              <a:rPr lang="en-US" dirty="0"/>
              <a:t>R</a:t>
            </a:r>
            <a:r>
              <a:rPr lang="en-US" dirty="0">
                <a:solidFill>
                  <a:schemeClr val="bg1"/>
                </a:solidFill>
              </a:rPr>
              <a:t>RAJNEESH RANI MAM</a:t>
            </a:r>
            <a:endParaRPr lang="en-IN" dirty="0"/>
          </a:p>
        </p:txBody>
      </p:sp>
    </p:spTree>
    <p:extLst>
      <p:ext uri="{BB962C8B-B14F-4D97-AF65-F5344CB8AC3E}">
        <p14:creationId xmlns:p14="http://schemas.microsoft.com/office/powerpoint/2010/main" val="127776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4A7D0A-9C06-0E1F-A920-633B32F5F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184"/>
            <a:ext cx="9525000" cy="5605616"/>
          </a:xfrm>
          <a:prstGeom prst="rect">
            <a:avLst/>
          </a:prstGeom>
        </p:spPr>
      </p:pic>
      <p:pic>
        <p:nvPicPr>
          <p:cNvPr id="5" name="Picture 4">
            <a:extLst>
              <a:ext uri="{FF2B5EF4-FFF2-40B4-BE49-F238E27FC236}">
                <a16:creationId xmlns:a16="http://schemas.microsoft.com/office/drawing/2014/main" id="{E1FC56C3-3886-AED9-123C-4FA3521C0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5491316"/>
            <a:ext cx="9525000" cy="4762500"/>
          </a:xfrm>
          <a:prstGeom prst="rect">
            <a:avLst/>
          </a:prstGeom>
        </p:spPr>
      </p:pic>
      <p:sp>
        <p:nvSpPr>
          <p:cNvPr id="6" name="TextBox 5">
            <a:extLst>
              <a:ext uri="{FF2B5EF4-FFF2-40B4-BE49-F238E27FC236}">
                <a16:creationId xmlns:a16="http://schemas.microsoft.com/office/drawing/2014/main" id="{729FA78D-2B5B-88BF-DD2E-40AAB7B6D059}"/>
              </a:ext>
            </a:extLst>
          </p:cNvPr>
          <p:cNvSpPr txBox="1"/>
          <p:nvPr/>
        </p:nvSpPr>
        <p:spPr>
          <a:xfrm>
            <a:off x="3886200" y="342900"/>
            <a:ext cx="4800600" cy="369332"/>
          </a:xfrm>
          <a:prstGeom prst="rect">
            <a:avLst/>
          </a:prstGeom>
          <a:noFill/>
        </p:spPr>
        <p:txBody>
          <a:bodyPr wrap="square" rtlCol="0">
            <a:spAutoFit/>
          </a:bodyPr>
          <a:lstStyle/>
          <a:p>
            <a:r>
              <a:rPr lang="en-US" dirty="0">
                <a:solidFill>
                  <a:schemeClr val="bg1"/>
                </a:solidFill>
              </a:rPr>
              <a:t>RENU DHIR MAM</a:t>
            </a:r>
            <a:endParaRPr lang="en-IN" dirty="0">
              <a:solidFill>
                <a:schemeClr val="bg1"/>
              </a:solidFill>
            </a:endParaRPr>
          </a:p>
        </p:txBody>
      </p:sp>
      <p:sp>
        <p:nvSpPr>
          <p:cNvPr id="7" name="TextBox 6">
            <a:extLst>
              <a:ext uri="{FF2B5EF4-FFF2-40B4-BE49-F238E27FC236}">
                <a16:creationId xmlns:a16="http://schemas.microsoft.com/office/drawing/2014/main" id="{7B21B008-AE5D-E03D-5537-4A24BE218261}"/>
              </a:ext>
            </a:extLst>
          </p:cNvPr>
          <p:cNvSpPr txBox="1"/>
          <p:nvPr/>
        </p:nvSpPr>
        <p:spPr>
          <a:xfrm>
            <a:off x="8991600" y="5753100"/>
            <a:ext cx="3886200" cy="369332"/>
          </a:xfrm>
          <a:prstGeom prst="rect">
            <a:avLst/>
          </a:prstGeom>
          <a:noFill/>
        </p:spPr>
        <p:txBody>
          <a:bodyPr wrap="square" rtlCol="0">
            <a:spAutoFit/>
          </a:bodyPr>
          <a:lstStyle/>
          <a:p>
            <a:r>
              <a:rPr lang="en-US" dirty="0">
                <a:solidFill>
                  <a:schemeClr val="bg1"/>
                </a:solidFill>
              </a:rPr>
              <a:t>URVASHI MAM</a:t>
            </a:r>
            <a:endParaRPr lang="en-IN" dirty="0">
              <a:solidFill>
                <a:schemeClr val="bg1"/>
              </a:solidFill>
            </a:endParaRPr>
          </a:p>
        </p:txBody>
      </p:sp>
    </p:spTree>
    <p:extLst>
      <p:ext uri="{BB962C8B-B14F-4D97-AF65-F5344CB8AC3E}">
        <p14:creationId xmlns:p14="http://schemas.microsoft.com/office/powerpoint/2010/main" val="2676344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816BE-760D-86A1-2F2F-11EE9B8B36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66A049-706E-8C33-3BD6-F184D60E9A5B}"/>
              </a:ext>
            </a:extLst>
          </p:cNvPr>
          <p:cNvSpPr>
            <a:spLocks noGrp="1"/>
          </p:cNvSpPr>
          <p:nvPr>
            <p:ph idx="1"/>
          </p:nvPr>
        </p:nvSpPr>
        <p:spPr/>
        <p:txBody>
          <a:bodyPr/>
          <a:lstStyle/>
          <a:p>
            <a:r>
              <a:rPr lang="en-US" dirty="0"/>
              <a:t>Data is visualized FOR COMPARISION of various faculty in a particular field</a:t>
            </a:r>
          </a:p>
          <a:p>
            <a:endParaRPr lang="en-US" dirty="0"/>
          </a:p>
          <a:p>
            <a:endParaRPr lang="en-US" dirty="0"/>
          </a:p>
          <a:p>
            <a:endParaRPr lang="en-US" dirty="0"/>
          </a:p>
        </p:txBody>
      </p:sp>
      <p:sp>
        <p:nvSpPr>
          <p:cNvPr id="5" name="Title 4">
            <a:extLst>
              <a:ext uri="{FF2B5EF4-FFF2-40B4-BE49-F238E27FC236}">
                <a16:creationId xmlns:a16="http://schemas.microsoft.com/office/drawing/2014/main" id="{691719C9-A7A3-7E9B-90D5-12A83BFA376E}"/>
              </a:ext>
            </a:extLst>
          </p:cNvPr>
          <p:cNvSpPr>
            <a:spLocks noGrp="1"/>
          </p:cNvSpPr>
          <p:nvPr>
            <p:ph type="title"/>
          </p:nvPr>
        </p:nvSpPr>
        <p:spPr/>
        <p:txBody>
          <a:bodyPr/>
          <a:lstStyle/>
          <a:p>
            <a:r>
              <a:rPr lang="en-US" sz="6000" dirty="0"/>
              <a:t>BAR CHART  </a:t>
            </a:r>
            <a:endParaRPr lang="en-IN" sz="6000" dirty="0"/>
          </a:p>
        </p:txBody>
      </p:sp>
    </p:spTree>
    <p:extLst>
      <p:ext uri="{BB962C8B-B14F-4D97-AF65-F5344CB8AC3E}">
        <p14:creationId xmlns:p14="http://schemas.microsoft.com/office/powerpoint/2010/main" val="1638280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9BFE21-EDD1-EDE2-117E-FFF75039A5A3}"/>
              </a:ext>
            </a:extLst>
          </p:cNvPr>
          <p:cNvSpPr txBox="1"/>
          <p:nvPr/>
        </p:nvSpPr>
        <p:spPr>
          <a:xfrm>
            <a:off x="5791200" y="419100"/>
            <a:ext cx="5715000" cy="584775"/>
          </a:xfrm>
          <a:prstGeom prst="rect">
            <a:avLst/>
          </a:prstGeom>
          <a:noFill/>
        </p:spPr>
        <p:txBody>
          <a:bodyPr wrap="square" rtlCol="0">
            <a:spAutoFit/>
          </a:bodyPr>
          <a:lstStyle/>
          <a:p>
            <a:r>
              <a:rPr lang="en-US" sz="3200" dirty="0"/>
              <a:t>FOR JOURNAL</a:t>
            </a:r>
            <a:endParaRPr lang="en-IN" sz="3200" dirty="0"/>
          </a:p>
        </p:txBody>
      </p:sp>
      <p:pic>
        <p:nvPicPr>
          <p:cNvPr id="4" name="Picture 3">
            <a:extLst>
              <a:ext uri="{FF2B5EF4-FFF2-40B4-BE49-F238E27FC236}">
                <a16:creationId xmlns:a16="http://schemas.microsoft.com/office/drawing/2014/main" id="{C573F909-3523-F1C5-8D36-C5B37292E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85900"/>
            <a:ext cx="17449800" cy="8229600"/>
          </a:xfrm>
          <a:prstGeom prst="rect">
            <a:avLst/>
          </a:prstGeom>
        </p:spPr>
      </p:pic>
    </p:spTree>
    <p:extLst>
      <p:ext uri="{BB962C8B-B14F-4D97-AF65-F5344CB8AC3E}">
        <p14:creationId xmlns:p14="http://schemas.microsoft.com/office/powerpoint/2010/main" val="235811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D277D-23C0-EE36-CAFE-BE043F415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0"/>
            <a:ext cx="18440400" cy="10287000"/>
          </a:xfrm>
          <a:prstGeom prst="rect">
            <a:avLst/>
          </a:prstGeom>
        </p:spPr>
      </p:pic>
    </p:spTree>
    <p:extLst>
      <p:ext uri="{BB962C8B-B14F-4D97-AF65-F5344CB8AC3E}">
        <p14:creationId xmlns:p14="http://schemas.microsoft.com/office/powerpoint/2010/main" val="1911370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65F6B-DA73-CF4D-0028-7CE1F140A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50845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9660" y="250027"/>
            <a:ext cx="17788339" cy="1168400"/>
          </a:xfrm>
          <a:prstGeom prst="rect">
            <a:avLst/>
          </a:prstGeom>
        </p:spPr>
        <p:txBody>
          <a:bodyPr vert="horz" wrap="square" lIns="0" tIns="12065" rIns="0" bIns="0" rtlCol="0">
            <a:spAutoFit/>
          </a:bodyPr>
          <a:lstStyle/>
          <a:p>
            <a:pPr marL="12700">
              <a:lnSpc>
                <a:spcPct val="100000"/>
              </a:lnSpc>
              <a:spcBef>
                <a:spcPts val="95"/>
              </a:spcBef>
            </a:pPr>
            <a:r>
              <a:rPr spc="994" dirty="0"/>
              <a:t>01</a:t>
            </a:r>
            <a:r>
              <a:rPr spc="110" dirty="0"/>
              <a:t> </a:t>
            </a:r>
            <a:r>
              <a:rPr lang="en-IN" spc="1250" dirty="0"/>
              <a:t>–</a:t>
            </a:r>
            <a:r>
              <a:rPr spc="114" dirty="0"/>
              <a:t> </a:t>
            </a:r>
            <a:r>
              <a:rPr lang="en-US" spc="865" dirty="0"/>
              <a:t>Understanding the objective</a:t>
            </a:r>
            <a:endParaRPr spc="865" dirty="0"/>
          </a:p>
        </p:txBody>
      </p:sp>
      <p:sp>
        <p:nvSpPr>
          <p:cNvPr id="3" name="object 3"/>
          <p:cNvSpPr txBox="1"/>
          <p:nvPr/>
        </p:nvSpPr>
        <p:spPr>
          <a:xfrm>
            <a:off x="499661" y="3009900"/>
            <a:ext cx="15434944" cy="4326249"/>
          </a:xfrm>
          <a:prstGeom prst="rect">
            <a:avLst/>
          </a:prstGeom>
        </p:spPr>
        <p:txBody>
          <a:bodyPr vert="horz" wrap="square" lIns="0" tIns="12700" rIns="0" bIns="0" rtlCol="0">
            <a:spAutoFit/>
          </a:bodyPr>
          <a:lstStyle/>
          <a:p>
            <a:pPr marL="12700" marR="227329">
              <a:lnSpc>
                <a:spcPct val="115799"/>
              </a:lnSpc>
              <a:spcBef>
                <a:spcPts val="100"/>
              </a:spcBef>
            </a:pPr>
            <a:r>
              <a:rPr lang="en-US" sz="4000" b="1" dirty="0">
                <a:latin typeface="Arial MT"/>
                <a:cs typeface="Arial MT"/>
              </a:rPr>
              <a:t>GOAL</a:t>
            </a:r>
            <a:r>
              <a:rPr lang="en-US" sz="3400" dirty="0">
                <a:latin typeface="Arial MT"/>
                <a:cs typeface="Arial MT"/>
              </a:rPr>
              <a:t>: </a:t>
            </a:r>
            <a:r>
              <a:rPr lang="en-US" sz="4000" dirty="0">
                <a:latin typeface="Arial MT"/>
                <a:cs typeface="Arial MT"/>
              </a:rPr>
              <a:t>Visualize the number of publications by the CSE department over different years, by different faculty members, and in various journals/conferences.</a:t>
            </a:r>
          </a:p>
          <a:p>
            <a:pPr marL="12700" marR="227329">
              <a:lnSpc>
                <a:spcPct val="115799"/>
              </a:lnSpc>
              <a:spcBef>
                <a:spcPts val="100"/>
              </a:spcBef>
            </a:pPr>
            <a:r>
              <a:rPr lang="en-US" sz="4000" b="1" dirty="0">
                <a:latin typeface="Arial MT"/>
                <a:cs typeface="Arial MT"/>
              </a:rPr>
              <a:t>Deliverables</a:t>
            </a:r>
            <a:r>
              <a:rPr lang="en-US" sz="3400" dirty="0">
                <a:latin typeface="Arial MT"/>
                <a:cs typeface="Arial MT"/>
              </a:rPr>
              <a:t>:</a:t>
            </a:r>
            <a:r>
              <a:rPr lang="en-US" sz="4000" dirty="0">
                <a:latin typeface="Arial MT"/>
                <a:cs typeface="Arial MT"/>
              </a:rPr>
              <a:t> Interactive and static visualizations, such as bar charts, pie charts, Sankey diagrams, and line charts.</a:t>
            </a:r>
          </a:p>
          <a:p>
            <a:pPr marL="12700" marR="227329">
              <a:lnSpc>
                <a:spcPct val="115799"/>
              </a:lnSpc>
              <a:spcBef>
                <a:spcPts val="100"/>
              </a:spcBef>
            </a:pPr>
            <a:r>
              <a:rPr lang="en-US" sz="4000" b="1" dirty="0">
                <a:latin typeface="Arial MT"/>
                <a:cs typeface="Arial MT"/>
              </a:rPr>
              <a:t>Target Audience</a:t>
            </a:r>
            <a:r>
              <a:rPr lang="en-US" sz="3400" dirty="0">
                <a:latin typeface="Arial MT"/>
                <a:cs typeface="Arial MT"/>
              </a:rPr>
              <a:t>: </a:t>
            </a:r>
            <a:r>
              <a:rPr lang="en-US" sz="4400" dirty="0">
                <a:latin typeface="Arial MT"/>
                <a:cs typeface="Arial MT"/>
              </a:rPr>
              <a:t>Faculty, researchers, and students.</a:t>
            </a:r>
            <a:endParaRPr sz="4400" dirty="0">
              <a:latin typeface="Arial MT"/>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87179-7C7E-21BA-1A1E-770551EFD4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FC7AB9-2324-10EA-8E18-4E7ED0F9193D}"/>
              </a:ext>
            </a:extLst>
          </p:cNvPr>
          <p:cNvSpPr>
            <a:spLocks noGrp="1"/>
          </p:cNvSpPr>
          <p:nvPr>
            <p:ph idx="1"/>
          </p:nvPr>
        </p:nvSpPr>
        <p:spPr/>
        <p:txBody>
          <a:bodyPr/>
          <a:lstStyle/>
          <a:p>
            <a:r>
              <a:rPr lang="en-US" dirty="0"/>
              <a:t>A stacked bar chart is used to show how different categories contribute to a total across multiple groups. It combines the benefits of a bar chart and a pie chart by representing part-to-whole relationships while also comparing multiple groups.</a:t>
            </a:r>
          </a:p>
          <a:p>
            <a:endParaRPr lang="en-US" dirty="0"/>
          </a:p>
          <a:p>
            <a:endParaRPr lang="en-US" dirty="0"/>
          </a:p>
        </p:txBody>
      </p:sp>
      <p:sp>
        <p:nvSpPr>
          <p:cNvPr id="5" name="Title 4">
            <a:extLst>
              <a:ext uri="{FF2B5EF4-FFF2-40B4-BE49-F238E27FC236}">
                <a16:creationId xmlns:a16="http://schemas.microsoft.com/office/drawing/2014/main" id="{C128557E-FAF1-64D3-09B1-48EF126D4435}"/>
              </a:ext>
            </a:extLst>
          </p:cNvPr>
          <p:cNvSpPr>
            <a:spLocks noGrp="1"/>
          </p:cNvSpPr>
          <p:nvPr>
            <p:ph type="title"/>
          </p:nvPr>
        </p:nvSpPr>
        <p:spPr/>
        <p:txBody>
          <a:bodyPr/>
          <a:lstStyle/>
          <a:p>
            <a:r>
              <a:rPr lang="en-US" sz="6000" dirty="0"/>
              <a:t>STACKED BAR CHART  </a:t>
            </a:r>
            <a:endParaRPr lang="en-IN" sz="6000" dirty="0"/>
          </a:p>
        </p:txBody>
      </p:sp>
    </p:spTree>
    <p:extLst>
      <p:ext uri="{BB962C8B-B14F-4D97-AF65-F5344CB8AC3E}">
        <p14:creationId xmlns:p14="http://schemas.microsoft.com/office/powerpoint/2010/main" val="3622147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20E4C-D437-FB19-BCDF-63737BCC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90" y="838200"/>
            <a:ext cx="18059400" cy="8610600"/>
          </a:xfrm>
          <a:prstGeom prst="rect">
            <a:avLst/>
          </a:prstGeom>
        </p:spPr>
      </p:pic>
    </p:spTree>
    <p:extLst>
      <p:ext uri="{BB962C8B-B14F-4D97-AF65-F5344CB8AC3E}">
        <p14:creationId xmlns:p14="http://schemas.microsoft.com/office/powerpoint/2010/main" val="824387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6E0DE-78F9-D040-17BC-BC5DFDBA3E3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A822B8-AC6F-E907-DC82-7572F0FE191F}"/>
              </a:ext>
            </a:extLst>
          </p:cNvPr>
          <p:cNvSpPr>
            <a:spLocks noGrp="1"/>
          </p:cNvSpPr>
          <p:nvPr>
            <p:ph idx="1"/>
          </p:nvPr>
        </p:nvSpPr>
        <p:spPr/>
        <p:txBody>
          <a:bodyPr/>
          <a:lstStyle/>
          <a:p>
            <a:endParaRPr lang="en-US" dirty="0"/>
          </a:p>
          <a:p>
            <a:r>
              <a:rPr lang="en-US" dirty="0"/>
              <a:t>A Sankey diagram is used to visualize flows or relationships between different entities or stages, focusing on the magnitude of flows between them. It is particularly effective for representing data with processes, hierarchies, or relationships where there are multiple paths or divergent and convergent flows.</a:t>
            </a:r>
          </a:p>
        </p:txBody>
      </p:sp>
      <p:sp>
        <p:nvSpPr>
          <p:cNvPr id="5" name="Title 4">
            <a:extLst>
              <a:ext uri="{FF2B5EF4-FFF2-40B4-BE49-F238E27FC236}">
                <a16:creationId xmlns:a16="http://schemas.microsoft.com/office/drawing/2014/main" id="{3635DD38-7209-F79F-D61D-34C8DC6FDC1F}"/>
              </a:ext>
            </a:extLst>
          </p:cNvPr>
          <p:cNvSpPr>
            <a:spLocks noGrp="1"/>
          </p:cNvSpPr>
          <p:nvPr>
            <p:ph type="title"/>
          </p:nvPr>
        </p:nvSpPr>
        <p:spPr/>
        <p:txBody>
          <a:bodyPr/>
          <a:lstStyle/>
          <a:p>
            <a:r>
              <a:rPr lang="en-US" sz="6000" dirty="0"/>
              <a:t>SANKEY DIAGRAM</a:t>
            </a:r>
            <a:endParaRPr lang="en-IN" sz="6000" dirty="0"/>
          </a:p>
        </p:txBody>
      </p:sp>
    </p:spTree>
    <p:extLst>
      <p:ext uri="{BB962C8B-B14F-4D97-AF65-F5344CB8AC3E}">
        <p14:creationId xmlns:p14="http://schemas.microsoft.com/office/powerpoint/2010/main" val="616607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5978E-0E9D-9E93-9D01-627B7D4D3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90500"/>
            <a:ext cx="17907000" cy="10096500"/>
          </a:xfrm>
          <a:prstGeom prst="rect">
            <a:avLst/>
          </a:prstGeom>
        </p:spPr>
      </p:pic>
    </p:spTree>
    <p:extLst>
      <p:ext uri="{BB962C8B-B14F-4D97-AF65-F5344CB8AC3E}">
        <p14:creationId xmlns:p14="http://schemas.microsoft.com/office/powerpoint/2010/main" val="749324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2555" y="7741498"/>
            <a:ext cx="4162425" cy="1047750"/>
          </a:xfrm>
          <a:custGeom>
            <a:avLst/>
            <a:gdLst/>
            <a:ahLst/>
            <a:cxnLst/>
            <a:rect l="l" t="t" r="r" b="b"/>
            <a:pathLst>
              <a:path w="4162425" h="1047750">
                <a:moveTo>
                  <a:pt x="4162230" y="615307"/>
                </a:moveTo>
                <a:lnTo>
                  <a:pt x="4156041" y="656787"/>
                </a:lnTo>
                <a:lnTo>
                  <a:pt x="4144465" y="702849"/>
                </a:lnTo>
                <a:lnTo>
                  <a:pt x="4128487" y="747462"/>
                </a:lnTo>
                <a:lnTo>
                  <a:pt x="4108240" y="790305"/>
                </a:lnTo>
                <a:lnTo>
                  <a:pt x="4083854" y="831062"/>
                </a:lnTo>
                <a:lnTo>
                  <a:pt x="4055463" y="869413"/>
                </a:lnTo>
                <a:lnTo>
                  <a:pt x="4023197" y="905040"/>
                </a:lnTo>
                <a:lnTo>
                  <a:pt x="3987570" y="937305"/>
                </a:lnTo>
                <a:lnTo>
                  <a:pt x="3949219" y="965697"/>
                </a:lnTo>
                <a:lnTo>
                  <a:pt x="3908463" y="990082"/>
                </a:lnTo>
                <a:lnTo>
                  <a:pt x="3865619" y="1010330"/>
                </a:lnTo>
                <a:lnTo>
                  <a:pt x="3821007" y="1026308"/>
                </a:lnTo>
                <a:lnTo>
                  <a:pt x="3774944" y="1037884"/>
                </a:lnTo>
                <a:lnTo>
                  <a:pt x="3727750" y="1044926"/>
                </a:lnTo>
                <a:lnTo>
                  <a:pt x="3679743" y="1047303"/>
                </a:lnTo>
                <a:lnTo>
                  <a:pt x="485717" y="1047303"/>
                </a:lnTo>
                <a:lnTo>
                  <a:pt x="437709" y="1044926"/>
                </a:lnTo>
                <a:lnTo>
                  <a:pt x="390515" y="1037884"/>
                </a:lnTo>
                <a:lnTo>
                  <a:pt x="344453" y="1026308"/>
                </a:lnTo>
                <a:lnTo>
                  <a:pt x="299841" y="1010330"/>
                </a:lnTo>
                <a:lnTo>
                  <a:pt x="256997" y="990082"/>
                </a:lnTo>
                <a:lnTo>
                  <a:pt x="216240" y="965697"/>
                </a:lnTo>
                <a:lnTo>
                  <a:pt x="177890" y="937305"/>
                </a:lnTo>
                <a:lnTo>
                  <a:pt x="142263" y="905040"/>
                </a:lnTo>
                <a:lnTo>
                  <a:pt x="109997" y="869413"/>
                </a:lnTo>
                <a:lnTo>
                  <a:pt x="81606" y="831062"/>
                </a:lnTo>
                <a:lnTo>
                  <a:pt x="57220" y="790305"/>
                </a:lnTo>
                <a:lnTo>
                  <a:pt x="36972" y="747461"/>
                </a:lnTo>
                <a:lnTo>
                  <a:pt x="20995" y="702849"/>
                </a:lnTo>
                <a:lnTo>
                  <a:pt x="9419" y="656787"/>
                </a:lnTo>
                <a:lnTo>
                  <a:pt x="2376" y="609593"/>
                </a:lnTo>
                <a:lnTo>
                  <a:pt x="0" y="561586"/>
                </a:lnTo>
                <a:lnTo>
                  <a:pt x="0" y="485716"/>
                </a:lnTo>
                <a:lnTo>
                  <a:pt x="2376" y="437709"/>
                </a:lnTo>
                <a:lnTo>
                  <a:pt x="9419" y="390515"/>
                </a:lnTo>
                <a:lnTo>
                  <a:pt x="20995" y="344453"/>
                </a:lnTo>
                <a:lnTo>
                  <a:pt x="36973" y="299841"/>
                </a:lnTo>
                <a:lnTo>
                  <a:pt x="57220" y="256997"/>
                </a:lnTo>
                <a:lnTo>
                  <a:pt x="81606" y="216240"/>
                </a:lnTo>
                <a:lnTo>
                  <a:pt x="109997" y="177889"/>
                </a:lnTo>
                <a:lnTo>
                  <a:pt x="142263" y="142263"/>
                </a:lnTo>
                <a:lnTo>
                  <a:pt x="177890" y="109997"/>
                </a:lnTo>
                <a:lnTo>
                  <a:pt x="216241" y="81606"/>
                </a:lnTo>
                <a:lnTo>
                  <a:pt x="256997" y="57220"/>
                </a:lnTo>
                <a:lnTo>
                  <a:pt x="299841" y="36973"/>
                </a:lnTo>
                <a:lnTo>
                  <a:pt x="344453" y="20995"/>
                </a:lnTo>
                <a:lnTo>
                  <a:pt x="390515" y="9419"/>
                </a:lnTo>
                <a:lnTo>
                  <a:pt x="437709" y="2376"/>
                </a:lnTo>
                <a:lnTo>
                  <a:pt x="485717" y="0"/>
                </a:lnTo>
                <a:lnTo>
                  <a:pt x="3679743" y="0"/>
                </a:lnTo>
                <a:lnTo>
                  <a:pt x="3727750" y="2376"/>
                </a:lnTo>
                <a:lnTo>
                  <a:pt x="3774944" y="9419"/>
                </a:lnTo>
                <a:lnTo>
                  <a:pt x="3821006" y="20995"/>
                </a:lnTo>
                <a:lnTo>
                  <a:pt x="3865619" y="36972"/>
                </a:lnTo>
                <a:lnTo>
                  <a:pt x="3908462" y="57220"/>
                </a:lnTo>
                <a:lnTo>
                  <a:pt x="3949219" y="81606"/>
                </a:lnTo>
                <a:lnTo>
                  <a:pt x="3987570" y="109997"/>
                </a:lnTo>
                <a:lnTo>
                  <a:pt x="4023197" y="142263"/>
                </a:lnTo>
                <a:lnTo>
                  <a:pt x="4055462" y="177889"/>
                </a:lnTo>
                <a:lnTo>
                  <a:pt x="4083854" y="216240"/>
                </a:lnTo>
                <a:lnTo>
                  <a:pt x="4108240" y="256997"/>
                </a:lnTo>
                <a:lnTo>
                  <a:pt x="4128487" y="299841"/>
                </a:lnTo>
                <a:lnTo>
                  <a:pt x="4144465" y="344453"/>
                </a:lnTo>
                <a:lnTo>
                  <a:pt x="4156041" y="390515"/>
                </a:lnTo>
                <a:lnTo>
                  <a:pt x="4162230" y="431995"/>
                </a:lnTo>
              </a:path>
            </a:pathLst>
          </a:custGeom>
          <a:ln w="76199">
            <a:solidFill>
              <a:srgbClr val="2045B1"/>
            </a:solidFill>
          </a:ln>
        </p:spPr>
        <p:txBody>
          <a:bodyPr wrap="square" lIns="0" tIns="0" rIns="0" bIns="0" rtlCol="0"/>
          <a:lstStyle/>
          <a:p>
            <a:endParaRPr/>
          </a:p>
        </p:txBody>
      </p:sp>
      <p:sp>
        <p:nvSpPr>
          <p:cNvPr id="3" name="object 3"/>
          <p:cNvSpPr txBox="1"/>
          <p:nvPr/>
        </p:nvSpPr>
        <p:spPr>
          <a:xfrm>
            <a:off x="1510948" y="7884436"/>
            <a:ext cx="2169160" cy="604520"/>
          </a:xfrm>
          <a:prstGeom prst="rect">
            <a:avLst/>
          </a:prstGeom>
        </p:spPr>
        <p:txBody>
          <a:bodyPr vert="horz" wrap="square" lIns="0" tIns="12700" rIns="0" bIns="0" rtlCol="0">
            <a:spAutoFit/>
          </a:bodyPr>
          <a:lstStyle/>
          <a:p>
            <a:pPr marL="12700">
              <a:lnSpc>
                <a:spcPct val="100000"/>
              </a:lnSpc>
              <a:spcBef>
                <a:spcPts val="100"/>
              </a:spcBef>
            </a:pPr>
            <a:r>
              <a:rPr sz="3800" spc="360" dirty="0">
                <a:solidFill>
                  <a:srgbClr val="2045B1"/>
                </a:solidFill>
                <a:latin typeface="Arial MT"/>
                <a:cs typeface="Arial MT"/>
              </a:rPr>
              <a:t>Box</a:t>
            </a:r>
            <a:r>
              <a:rPr sz="3800" spc="55" dirty="0">
                <a:solidFill>
                  <a:srgbClr val="2045B1"/>
                </a:solidFill>
                <a:latin typeface="Arial MT"/>
                <a:cs typeface="Arial MT"/>
              </a:rPr>
              <a:t> </a:t>
            </a:r>
            <a:r>
              <a:rPr sz="3800" spc="355" dirty="0">
                <a:solidFill>
                  <a:srgbClr val="2045B1"/>
                </a:solidFill>
                <a:latin typeface="Arial MT"/>
                <a:cs typeface="Arial MT"/>
              </a:rPr>
              <a:t>Plot</a:t>
            </a:r>
            <a:endParaRPr sz="3800">
              <a:latin typeface="Arial MT"/>
              <a:cs typeface="Arial MT"/>
            </a:endParaRPr>
          </a:p>
        </p:txBody>
      </p:sp>
      <p:sp>
        <p:nvSpPr>
          <p:cNvPr id="4" name="object 4"/>
          <p:cNvSpPr txBox="1">
            <a:spLocks noGrp="1"/>
          </p:cNvSpPr>
          <p:nvPr>
            <p:ph type="title"/>
          </p:nvPr>
        </p:nvSpPr>
        <p:spPr>
          <a:prstGeom prst="rect">
            <a:avLst/>
          </a:prstGeom>
        </p:spPr>
        <p:txBody>
          <a:bodyPr vert="horz" wrap="square" lIns="0" tIns="54451" rIns="0" bIns="0" rtlCol="0">
            <a:spAutoFit/>
          </a:bodyPr>
          <a:lstStyle/>
          <a:p>
            <a:pPr marL="12700">
              <a:lnSpc>
                <a:spcPct val="100000"/>
              </a:lnSpc>
              <a:spcBef>
                <a:spcPts val="95"/>
              </a:spcBef>
            </a:pPr>
            <a:r>
              <a:rPr sz="5300" spc="225" dirty="0"/>
              <a:t>H</a:t>
            </a:r>
            <a:r>
              <a:rPr sz="5300" spc="80" dirty="0"/>
              <a:t> </a:t>
            </a:r>
            <a:r>
              <a:rPr sz="5300" spc="415" dirty="0"/>
              <a:t>indices</a:t>
            </a:r>
            <a:r>
              <a:rPr sz="5300" spc="85" dirty="0"/>
              <a:t> </a:t>
            </a:r>
            <a:r>
              <a:rPr sz="5300" spc="1015" dirty="0"/>
              <a:t>of</a:t>
            </a:r>
            <a:r>
              <a:rPr sz="5300" spc="80" dirty="0"/>
              <a:t> </a:t>
            </a:r>
            <a:r>
              <a:rPr sz="5300" spc="95" dirty="0"/>
              <a:t>all</a:t>
            </a:r>
            <a:r>
              <a:rPr sz="5300" spc="85" dirty="0"/>
              <a:t> </a:t>
            </a:r>
            <a:r>
              <a:rPr sz="5300" spc="585" dirty="0"/>
              <a:t>Faculty</a:t>
            </a:r>
            <a:r>
              <a:rPr sz="5300" spc="80" dirty="0"/>
              <a:t> </a:t>
            </a:r>
            <a:r>
              <a:rPr sz="5300" spc="725" dirty="0"/>
              <a:t>Members</a:t>
            </a:r>
            <a:endParaRPr sz="5300"/>
          </a:p>
        </p:txBody>
      </p:sp>
      <p:pic>
        <p:nvPicPr>
          <p:cNvPr id="5" name="object 5"/>
          <p:cNvPicPr/>
          <p:nvPr/>
        </p:nvPicPr>
        <p:blipFill>
          <a:blip r:embed="rId2" cstate="print"/>
          <a:stretch>
            <a:fillRect/>
          </a:stretch>
        </p:blipFill>
        <p:spPr>
          <a:xfrm>
            <a:off x="4527819" y="2252735"/>
            <a:ext cx="13325474" cy="53339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2555" y="7741498"/>
            <a:ext cx="4162425" cy="1047750"/>
          </a:xfrm>
          <a:custGeom>
            <a:avLst/>
            <a:gdLst/>
            <a:ahLst/>
            <a:cxnLst/>
            <a:rect l="l" t="t" r="r" b="b"/>
            <a:pathLst>
              <a:path w="4162425" h="1047750">
                <a:moveTo>
                  <a:pt x="4162230" y="615307"/>
                </a:moveTo>
                <a:lnTo>
                  <a:pt x="4156041" y="656787"/>
                </a:lnTo>
                <a:lnTo>
                  <a:pt x="4144465" y="702849"/>
                </a:lnTo>
                <a:lnTo>
                  <a:pt x="4128487" y="747462"/>
                </a:lnTo>
                <a:lnTo>
                  <a:pt x="4108240" y="790305"/>
                </a:lnTo>
                <a:lnTo>
                  <a:pt x="4083854" y="831062"/>
                </a:lnTo>
                <a:lnTo>
                  <a:pt x="4055463" y="869413"/>
                </a:lnTo>
                <a:lnTo>
                  <a:pt x="4023197" y="905040"/>
                </a:lnTo>
                <a:lnTo>
                  <a:pt x="3987570" y="937305"/>
                </a:lnTo>
                <a:lnTo>
                  <a:pt x="3949219" y="965697"/>
                </a:lnTo>
                <a:lnTo>
                  <a:pt x="3908463" y="990082"/>
                </a:lnTo>
                <a:lnTo>
                  <a:pt x="3865619" y="1010330"/>
                </a:lnTo>
                <a:lnTo>
                  <a:pt x="3821007" y="1026308"/>
                </a:lnTo>
                <a:lnTo>
                  <a:pt x="3774944" y="1037884"/>
                </a:lnTo>
                <a:lnTo>
                  <a:pt x="3727750" y="1044926"/>
                </a:lnTo>
                <a:lnTo>
                  <a:pt x="3679743" y="1047303"/>
                </a:lnTo>
                <a:lnTo>
                  <a:pt x="485717" y="1047303"/>
                </a:lnTo>
                <a:lnTo>
                  <a:pt x="437709" y="1044926"/>
                </a:lnTo>
                <a:lnTo>
                  <a:pt x="390515" y="1037884"/>
                </a:lnTo>
                <a:lnTo>
                  <a:pt x="344453" y="1026308"/>
                </a:lnTo>
                <a:lnTo>
                  <a:pt x="299841" y="1010330"/>
                </a:lnTo>
                <a:lnTo>
                  <a:pt x="256997" y="990082"/>
                </a:lnTo>
                <a:lnTo>
                  <a:pt x="216240" y="965697"/>
                </a:lnTo>
                <a:lnTo>
                  <a:pt x="177890" y="937305"/>
                </a:lnTo>
                <a:lnTo>
                  <a:pt x="142263" y="905040"/>
                </a:lnTo>
                <a:lnTo>
                  <a:pt x="109997" y="869413"/>
                </a:lnTo>
                <a:lnTo>
                  <a:pt x="81606" y="831062"/>
                </a:lnTo>
                <a:lnTo>
                  <a:pt x="57220" y="790305"/>
                </a:lnTo>
                <a:lnTo>
                  <a:pt x="36972" y="747461"/>
                </a:lnTo>
                <a:lnTo>
                  <a:pt x="20995" y="702849"/>
                </a:lnTo>
                <a:lnTo>
                  <a:pt x="9419" y="656787"/>
                </a:lnTo>
                <a:lnTo>
                  <a:pt x="2376" y="609593"/>
                </a:lnTo>
                <a:lnTo>
                  <a:pt x="0" y="561586"/>
                </a:lnTo>
                <a:lnTo>
                  <a:pt x="0" y="485716"/>
                </a:lnTo>
                <a:lnTo>
                  <a:pt x="2376" y="437709"/>
                </a:lnTo>
                <a:lnTo>
                  <a:pt x="9419" y="390515"/>
                </a:lnTo>
                <a:lnTo>
                  <a:pt x="20995" y="344453"/>
                </a:lnTo>
                <a:lnTo>
                  <a:pt x="36973" y="299841"/>
                </a:lnTo>
                <a:lnTo>
                  <a:pt x="57220" y="256997"/>
                </a:lnTo>
                <a:lnTo>
                  <a:pt x="81606" y="216240"/>
                </a:lnTo>
                <a:lnTo>
                  <a:pt x="109997" y="177889"/>
                </a:lnTo>
                <a:lnTo>
                  <a:pt x="142263" y="142263"/>
                </a:lnTo>
                <a:lnTo>
                  <a:pt x="177890" y="109997"/>
                </a:lnTo>
                <a:lnTo>
                  <a:pt x="216241" y="81606"/>
                </a:lnTo>
                <a:lnTo>
                  <a:pt x="256997" y="57220"/>
                </a:lnTo>
                <a:lnTo>
                  <a:pt x="299841" y="36973"/>
                </a:lnTo>
                <a:lnTo>
                  <a:pt x="344453" y="20995"/>
                </a:lnTo>
                <a:lnTo>
                  <a:pt x="390515" y="9419"/>
                </a:lnTo>
                <a:lnTo>
                  <a:pt x="437709" y="2376"/>
                </a:lnTo>
                <a:lnTo>
                  <a:pt x="485717" y="0"/>
                </a:lnTo>
                <a:lnTo>
                  <a:pt x="3679743" y="0"/>
                </a:lnTo>
                <a:lnTo>
                  <a:pt x="3727750" y="2376"/>
                </a:lnTo>
                <a:lnTo>
                  <a:pt x="3774944" y="9419"/>
                </a:lnTo>
                <a:lnTo>
                  <a:pt x="3821006" y="20995"/>
                </a:lnTo>
                <a:lnTo>
                  <a:pt x="3865619" y="36972"/>
                </a:lnTo>
                <a:lnTo>
                  <a:pt x="3908462" y="57220"/>
                </a:lnTo>
                <a:lnTo>
                  <a:pt x="3949219" y="81606"/>
                </a:lnTo>
                <a:lnTo>
                  <a:pt x="3987570" y="109997"/>
                </a:lnTo>
                <a:lnTo>
                  <a:pt x="4023197" y="142263"/>
                </a:lnTo>
                <a:lnTo>
                  <a:pt x="4055462" y="177889"/>
                </a:lnTo>
                <a:lnTo>
                  <a:pt x="4083854" y="216240"/>
                </a:lnTo>
                <a:lnTo>
                  <a:pt x="4108240" y="256997"/>
                </a:lnTo>
                <a:lnTo>
                  <a:pt x="4128487" y="299841"/>
                </a:lnTo>
                <a:lnTo>
                  <a:pt x="4144465" y="344453"/>
                </a:lnTo>
                <a:lnTo>
                  <a:pt x="4156041" y="390515"/>
                </a:lnTo>
                <a:lnTo>
                  <a:pt x="4162230" y="431995"/>
                </a:lnTo>
              </a:path>
            </a:pathLst>
          </a:custGeom>
          <a:ln w="76199">
            <a:solidFill>
              <a:srgbClr val="2045B1"/>
            </a:solidFill>
          </a:ln>
        </p:spPr>
        <p:txBody>
          <a:bodyPr wrap="square" lIns="0" tIns="0" rIns="0" bIns="0" rtlCol="0"/>
          <a:lstStyle/>
          <a:p>
            <a:endParaRPr/>
          </a:p>
        </p:txBody>
      </p:sp>
      <p:sp>
        <p:nvSpPr>
          <p:cNvPr id="3" name="object 3"/>
          <p:cNvSpPr txBox="1"/>
          <p:nvPr/>
        </p:nvSpPr>
        <p:spPr>
          <a:xfrm>
            <a:off x="945104" y="7884436"/>
            <a:ext cx="3300729" cy="604520"/>
          </a:xfrm>
          <a:prstGeom prst="rect">
            <a:avLst/>
          </a:prstGeom>
        </p:spPr>
        <p:txBody>
          <a:bodyPr vert="horz" wrap="square" lIns="0" tIns="12700" rIns="0" bIns="0" rtlCol="0">
            <a:spAutoFit/>
          </a:bodyPr>
          <a:lstStyle/>
          <a:p>
            <a:pPr marL="12700">
              <a:lnSpc>
                <a:spcPct val="100000"/>
              </a:lnSpc>
              <a:spcBef>
                <a:spcPts val="100"/>
              </a:spcBef>
            </a:pPr>
            <a:r>
              <a:rPr sz="3800" spc="650" dirty="0">
                <a:solidFill>
                  <a:srgbClr val="2045B1"/>
                </a:solidFill>
                <a:latin typeface="Arial MT"/>
                <a:cs typeface="Arial MT"/>
              </a:rPr>
              <a:t>Scatter</a:t>
            </a:r>
            <a:r>
              <a:rPr sz="3800" spc="45" dirty="0">
                <a:solidFill>
                  <a:srgbClr val="2045B1"/>
                </a:solidFill>
                <a:latin typeface="Arial MT"/>
                <a:cs typeface="Arial MT"/>
              </a:rPr>
              <a:t> </a:t>
            </a:r>
            <a:r>
              <a:rPr sz="3800" spc="445" dirty="0">
                <a:solidFill>
                  <a:srgbClr val="2045B1"/>
                </a:solidFill>
                <a:latin typeface="Arial MT"/>
                <a:cs typeface="Arial MT"/>
              </a:rPr>
              <a:t>plot</a:t>
            </a:r>
            <a:endParaRPr sz="3800">
              <a:latin typeface="Arial MT"/>
              <a:cs typeface="Arial MT"/>
            </a:endParaRPr>
          </a:p>
        </p:txBody>
      </p:sp>
      <p:pic>
        <p:nvPicPr>
          <p:cNvPr id="4" name="object 4"/>
          <p:cNvPicPr/>
          <p:nvPr/>
        </p:nvPicPr>
        <p:blipFill>
          <a:blip r:embed="rId2" cstate="print"/>
          <a:stretch>
            <a:fillRect/>
          </a:stretch>
        </p:blipFill>
        <p:spPr>
          <a:xfrm>
            <a:off x="6290389" y="2035059"/>
            <a:ext cx="10706099" cy="7915274"/>
          </a:xfrm>
          <a:prstGeom prst="rect">
            <a:avLst/>
          </a:prstGeom>
        </p:spPr>
      </p:pic>
      <p:sp>
        <p:nvSpPr>
          <p:cNvPr id="5" name="object 5"/>
          <p:cNvSpPr txBox="1">
            <a:spLocks noGrp="1"/>
          </p:cNvSpPr>
          <p:nvPr>
            <p:ph type="title"/>
          </p:nvPr>
        </p:nvSpPr>
        <p:spPr>
          <a:xfrm>
            <a:off x="499661" y="299176"/>
            <a:ext cx="15666719" cy="1629410"/>
          </a:xfrm>
          <a:prstGeom prst="rect">
            <a:avLst/>
          </a:prstGeom>
        </p:spPr>
        <p:txBody>
          <a:bodyPr vert="horz" wrap="square" lIns="0" tIns="66675" rIns="0" bIns="0" rtlCol="0">
            <a:spAutoFit/>
          </a:bodyPr>
          <a:lstStyle/>
          <a:p>
            <a:pPr marL="12700" marR="5080">
              <a:lnSpc>
                <a:spcPts val="6150"/>
              </a:lnSpc>
              <a:spcBef>
                <a:spcPts val="525"/>
              </a:spcBef>
            </a:pPr>
            <a:r>
              <a:rPr sz="5400" spc="919" dirty="0"/>
              <a:t>Scatter</a:t>
            </a:r>
            <a:r>
              <a:rPr sz="5400" spc="90" dirty="0"/>
              <a:t> </a:t>
            </a:r>
            <a:r>
              <a:rPr sz="5400" spc="535" dirty="0"/>
              <a:t>Plot</a:t>
            </a:r>
            <a:r>
              <a:rPr sz="5400" spc="95" dirty="0"/>
              <a:t> </a:t>
            </a:r>
            <a:r>
              <a:rPr sz="5400" spc="885" dirty="0"/>
              <a:t>between</a:t>
            </a:r>
            <a:r>
              <a:rPr sz="5400" spc="95" dirty="0"/>
              <a:t> </a:t>
            </a:r>
            <a:r>
              <a:rPr sz="5400" spc="650" dirty="0"/>
              <a:t>Citations</a:t>
            </a:r>
            <a:r>
              <a:rPr sz="5400" spc="95" dirty="0"/>
              <a:t> </a:t>
            </a:r>
            <a:r>
              <a:rPr sz="5400" spc="725" dirty="0"/>
              <a:t>and</a:t>
            </a:r>
            <a:r>
              <a:rPr sz="5400" spc="95" dirty="0"/>
              <a:t> </a:t>
            </a:r>
            <a:r>
              <a:rPr sz="5400" spc="605" dirty="0"/>
              <a:t>Total </a:t>
            </a:r>
            <a:r>
              <a:rPr sz="5400" spc="470" dirty="0"/>
              <a:t>Publications</a:t>
            </a:r>
            <a:endParaRPr sz="5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635" dirty="0"/>
              <a:t>Challenges</a:t>
            </a:r>
            <a:r>
              <a:rPr spc="125" dirty="0"/>
              <a:t> </a:t>
            </a:r>
            <a:r>
              <a:rPr spc="1010" dirty="0"/>
              <a:t>and</a:t>
            </a:r>
            <a:r>
              <a:rPr spc="130" dirty="0"/>
              <a:t> </a:t>
            </a:r>
            <a:r>
              <a:rPr spc="730" dirty="0"/>
              <a:t>Limitations</a:t>
            </a:r>
          </a:p>
        </p:txBody>
      </p:sp>
      <p:sp>
        <p:nvSpPr>
          <p:cNvPr id="3" name="object 3"/>
          <p:cNvSpPr txBox="1">
            <a:spLocks noGrp="1"/>
          </p:cNvSpPr>
          <p:nvPr>
            <p:ph idx="1"/>
          </p:nvPr>
        </p:nvSpPr>
        <p:spPr>
          <a:prstGeom prst="rect">
            <a:avLst/>
          </a:prstGeom>
        </p:spPr>
        <p:txBody>
          <a:bodyPr vert="horz" wrap="square" lIns="0" tIns="12065" rIns="0" bIns="0" rtlCol="0">
            <a:spAutoFit/>
          </a:bodyPr>
          <a:lstStyle/>
          <a:p>
            <a:pPr marL="12700" marR="1612265" algn="just">
              <a:lnSpc>
                <a:spcPct val="116700"/>
              </a:lnSpc>
              <a:spcBef>
                <a:spcPts val="95"/>
              </a:spcBef>
            </a:pPr>
            <a:r>
              <a:rPr spc="434" dirty="0"/>
              <a:t>Despite</a:t>
            </a:r>
            <a:r>
              <a:rPr spc="75" dirty="0"/>
              <a:t> </a:t>
            </a:r>
            <a:r>
              <a:rPr spc="600" dirty="0"/>
              <a:t>the</a:t>
            </a:r>
            <a:r>
              <a:rPr spc="80" dirty="0"/>
              <a:t> </a:t>
            </a:r>
            <a:r>
              <a:rPr spc="325" dirty="0"/>
              <a:t>valuable</a:t>
            </a:r>
            <a:r>
              <a:rPr spc="80" dirty="0"/>
              <a:t> </a:t>
            </a:r>
            <a:r>
              <a:rPr spc="320" dirty="0"/>
              <a:t>insights</a:t>
            </a:r>
            <a:r>
              <a:rPr spc="80" dirty="0"/>
              <a:t> </a:t>
            </a:r>
            <a:r>
              <a:rPr spc="395" dirty="0"/>
              <a:t>gained</a:t>
            </a:r>
            <a:r>
              <a:rPr spc="80" dirty="0"/>
              <a:t> </a:t>
            </a:r>
            <a:r>
              <a:rPr spc="515" dirty="0"/>
              <a:t>through</a:t>
            </a:r>
            <a:r>
              <a:rPr spc="75" dirty="0"/>
              <a:t> </a:t>
            </a:r>
            <a:r>
              <a:rPr spc="685" dirty="0"/>
              <a:t>data </a:t>
            </a:r>
            <a:r>
              <a:rPr spc="260" dirty="0"/>
              <a:t>visualization,</a:t>
            </a:r>
            <a:r>
              <a:rPr spc="85" dirty="0"/>
              <a:t> </a:t>
            </a:r>
            <a:r>
              <a:rPr spc="570" dirty="0"/>
              <a:t>there</a:t>
            </a:r>
            <a:r>
              <a:rPr spc="90" dirty="0"/>
              <a:t> </a:t>
            </a:r>
            <a:r>
              <a:rPr spc="570" dirty="0"/>
              <a:t>are</a:t>
            </a:r>
            <a:r>
              <a:rPr spc="90" dirty="0"/>
              <a:t> </a:t>
            </a:r>
            <a:r>
              <a:rPr spc="505" dirty="0"/>
              <a:t>certain</a:t>
            </a:r>
            <a:r>
              <a:rPr spc="90" dirty="0"/>
              <a:t> </a:t>
            </a:r>
            <a:r>
              <a:rPr spc="355" dirty="0"/>
              <a:t>limitations</a:t>
            </a:r>
            <a:r>
              <a:rPr spc="90" dirty="0"/>
              <a:t> </a:t>
            </a:r>
            <a:r>
              <a:rPr spc="735" dirty="0"/>
              <a:t>that</a:t>
            </a:r>
            <a:r>
              <a:rPr spc="90" dirty="0"/>
              <a:t> </a:t>
            </a:r>
            <a:r>
              <a:rPr spc="740" dirty="0"/>
              <a:t>we </a:t>
            </a:r>
            <a:r>
              <a:rPr spc="440" dirty="0"/>
              <a:t>encountered:</a:t>
            </a:r>
          </a:p>
          <a:p>
            <a:pPr marL="12700" marR="488315" indent="405765">
              <a:lnSpc>
                <a:spcPts val="5250"/>
              </a:lnSpc>
              <a:spcBef>
                <a:spcPts val="300"/>
              </a:spcBef>
              <a:buFont typeface="Arial MT"/>
              <a:buChar char="•"/>
              <a:tabLst>
                <a:tab pos="418465" algn="l"/>
              </a:tabLst>
            </a:pPr>
            <a:r>
              <a:rPr spc="459" dirty="0">
                <a:latin typeface="Arial Black"/>
                <a:cs typeface="Arial Black"/>
              </a:rPr>
              <a:t>Data</a:t>
            </a:r>
            <a:r>
              <a:rPr spc="-340" dirty="0">
                <a:latin typeface="Arial Black"/>
                <a:cs typeface="Arial Black"/>
              </a:rPr>
              <a:t> </a:t>
            </a:r>
            <a:r>
              <a:rPr spc="60" dirty="0">
                <a:latin typeface="Arial Black"/>
                <a:cs typeface="Arial Black"/>
              </a:rPr>
              <a:t>Availability:</a:t>
            </a:r>
            <a:r>
              <a:rPr spc="-140" dirty="0">
                <a:latin typeface="Arial Black"/>
                <a:cs typeface="Arial Black"/>
              </a:rPr>
              <a:t> </a:t>
            </a:r>
            <a:r>
              <a:rPr spc="355" dirty="0"/>
              <a:t>Limited</a:t>
            </a:r>
            <a:r>
              <a:rPr spc="70" dirty="0"/>
              <a:t> </a:t>
            </a:r>
            <a:r>
              <a:rPr spc="525" dirty="0"/>
              <a:t>access</a:t>
            </a:r>
            <a:r>
              <a:rPr spc="70" dirty="0"/>
              <a:t> </a:t>
            </a:r>
            <a:r>
              <a:rPr spc="765" dirty="0"/>
              <a:t>to</a:t>
            </a:r>
            <a:r>
              <a:rPr spc="70" dirty="0"/>
              <a:t> </a:t>
            </a:r>
            <a:r>
              <a:rPr spc="434" dirty="0"/>
              <a:t>comprehensive </a:t>
            </a:r>
            <a:r>
              <a:rPr spc="625" dirty="0"/>
              <a:t>datasets</a:t>
            </a:r>
            <a:r>
              <a:rPr spc="70" dirty="0"/>
              <a:t> </a:t>
            </a:r>
            <a:r>
              <a:rPr spc="555" dirty="0"/>
              <a:t>restricted</a:t>
            </a:r>
            <a:r>
              <a:rPr spc="70" dirty="0"/>
              <a:t> </a:t>
            </a:r>
            <a:r>
              <a:rPr spc="600" dirty="0"/>
              <a:t>the</a:t>
            </a:r>
            <a:r>
              <a:rPr spc="70" dirty="0"/>
              <a:t> </a:t>
            </a:r>
            <a:r>
              <a:rPr spc="515" dirty="0"/>
              <a:t>scope</a:t>
            </a:r>
            <a:r>
              <a:rPr spc="70" dirty="0"/>
              <a:t> </a:t>
            </a:r>
            <a:r>
              <a:rPr spc="740" dirty="0"/>
              <a:t>of</a:t>
            </a:r>
            <a:r>
              <a:rPr spc="70" dirty="0"/>
              <a:t> </a:t>
            </a:r>
            <a:r>
              <a:rPr spc="484" dirty="0"/>
              <a:t>our</a:t>
            </a:r>
            <a:r>
              <a:rPr spc="70" dirty="0"/>
              <a:t> </a:t>
            </a:r>
            <a:r>
              <a:rPr spc="225" dirty="0"/>
              <a:t>analysis.</a:t>
            </a:r>
          </a:p>
          <a:p>
            <a:pPr marL="12700" marR="739140" indent="405765">
              <a:lnSpc>
                <a:spcPts val="5250"/>
              </a:lnSpc>
              <a:buFont typeface="Arial MT"/>
              <a:buChar char="•"/>
              <a:tabLst>
                <a:tab pos="418465" algn="l"/>
              </a:tabLst>
            </a:pPr>
            <a:r>
              <a:rPr spc="100" dirty="0">
                <a:latin typeface="Arial Black"/>
                <a:cs typeface="Arial Black"/>
              </a:rPr>
              <a:t>Bias</a:t>
            </a:r>
            <a:r>
              <a:rPr spc="-335" dirty="0">
                <a:latin typeface="Arial Black"/>
                <a:cs typeface="Arial Black"/>
              </a:rPr>
              <a:t> </a:t>
            </a:r>
            <a:r>
              <a:rPr spc="-105" dirty="0">
                <a:latin typeface="Arial Black"/>
                <a:cs typeface="Arial Black"/>
              </a:rPr>
              <a:t>in</a:t>
            </a:r>
            <a:r>
              <a:rPr spc="-335" dirty="0">
                <a:latin typeface="Arial Black"/>
                <a:cs typeface="Arial Black"/>
              </a:rPr>
              <a:t> </a:t>
            </a:r>
            <a:r>
              <a:rPr spc="305" dirty="0">
                <a:latin typeface="Arial Black"/>
                <a:cs typeface="Arial Black"/>
              </a:rPr>
              <a:t>Data:</a:t>
            </a:r>
            <a:r>
              <a:rPr spc="-135" dirty="0">
                <a:latin typeface="Arial Black"/>
                <a:cs typeface="Arial Black"/>
              </a:rPr>
              <a:t> </a:t>
            </a:r>
            <a:r>
              <a:rPr spc="495" dirty="0"/>
              <a:t>Certain</a:t>
            </a:r>
            <a:r>
              <a:rPr spc="70" dirty="0"/>
              <a:t> </a:t>
            </a:r>
            <a:r>
              <a:rPr spc="280" dirty="0"/>
              <a:t>biases,</a:t>
            </a:r>
            <a:r>
              <a:rPr spc="75" dirty="0"/>
              <a:t> </a:t>
            </a:r>
            <a:r>
              <a:rPr spc="420" dirty="0"/>
              <a:t>such</a:t>
            </a:r>
            <a:r>
              <a:rPr spc="75" dirty="0"/>
              <a:t> </a:t>
            </a:r>
            <a:r>
              <a:rPr spc="495" dirty="0"/>
              <a:t>as</a:t>
            </a:r>
            <a:r>
              <a:rPr spc="75" dirty="0"/>
              <a:t> </a:t>
            </a:r>
            <a:r>
              <a:rPr spc="385" dirty="0"/>
              <a:t>selection</a:t>
            </a:r>
            <a:r>
              <a:rPr spc="70" dirty="0"/>
              <a:t> </a:t>
            </a:r>
            <a:r>
              <a:rPr spc="210" dirty="0"/>
              <a:t>bias, </a:t>
            </a:r>
            <a:r>
              <a:rPr spc="375" dirty="0"/>
              <a:t>could</a:t>
            </a:r>
            <a:r>
              <a:rPr spc="60" dirty="0"/>
              <a:t> </a:t>
            </a:r>
            <a:r>
              <a:rPr spc="775" dirty="0"/>
              <a:t>affect</a:t>
            </a:r>
            <a:r>
              <a:rPr spc="65" dirty="0"/>
              <a:t> </a:t>
            </a:r>
            <a:r>
              <a:rPr spc="600" dirty="0"/>
              <a:t>the</a:t>
            </a:r>
            <a:r>
              <a:rPr spc="60" dirty="0"/>
              <a:t> </a:t>
            </a:r>
            <a:r>
              <a:rPr spc="330" dirty="0"/>
              <a:t>validity</a:t>
            </a:r>
            <a:r>
              <a:rPr spc="65" dirty="0"/>
              <a:t> </a:t>
            </a:r>
            <a:r>
              <a:rPr spc="740" dirty="0"/>
              <a:t>of</a:t>
            </a:r>
            <a:r>
              <a:rPr spc="65" dirty="0"/>
              <a:t> </a:t>
            </a:r>
            <a:r>
              <a:rPr spc="600" dirty="0"/>
              <a:t>the</a:t>
            </a:r>
            <a:r>
              <a:rPr spc="60" dirty="0"/>
              <a:t> </a:t>
            </a:r>
            <a:r>
              <a:rPr spc="305" dirty="0"/>
              <a:t>results.</a:t>
            </a:r>
          </a:p>
          <a:p>
            <a:pPr marL="12700" marR="5080" indent="405765">
              <a:lnSpc>
                <a:spcPts val="5250"/>
              </a:lnSpc>
              <a:buFont typeface="Arial MT"/>
              <a:buChar char="•"/>
              <a:tabLst>
                <a:tab pos="418465" algn="l"/>
              </a:tabLst>
            </a:pPr>
            <a:r>
              <a:rPr spc="225" dirty="0">
                <a:latin typeface="Arial Black"/>
                <a:cs typeface="Arial Black"/>
              </a:rPr>
              <a:t>Interpretational</a:t>
            </a:r>
            <a:r>
              <a:rPr spc="-315" dirty="0">
                <a:latin typeface="Arial Black"/>
                <a:cs typeface="Arial Black"/>
              </a:rPr>
              <a:t> </a:t>
            </a:r>
            <a:r>
              <a:rPr spc="200" dirty="0">
                <a:latin typeface="Arial Black"/>
                <a:cs typeface="Arial Black"/>
              </a:rPr>
              <a:t>Differences:</a:t>
            </a:r>
            <a:r>
              <a:rPr spc="-110" dirty="0">
                <a:latin typeface="Arial Black"/>
                <a:cs typeface="Arial Black"/>
              </a:rPr>
              <a:t> </a:t>
            </a:r>
            <a:r>
              <a:rPr spc="550" dirty="0"/>
              <a:t>Different</a:t>
            </a:r>
            <a:r>
              <a:rPr spc="100" dirty="0"/>
              <a:t> </a:t>
            </a:r>
            <a:r>
              <a:rPr spc="495" dirty="0"/>
              <a:t>researchers </a:t>
            </a:r>
            <a:r>
              <a:rPr spc="640" dirty="0"/>
              <a:t>may</a:t>
            </a:r>
            <a:r>
              <a:rPr spc="70" dirty="0"/>
              <a:t> </a:t>
            </a:r>
            <a:r>
              <a:rPr spc="540" dirty="0"/>
              <a:t>interpret</a:t>
            </a:r>
            <a:r>
              <a:rPr spc="75" dirty="0"/>
              <a:t> </a:t>
            </a:r>
            <a:r>
              <a:rPr spc="600" dirty="0"/>
              <a:t>the</a:t>
            </a:r>
            <a:r>
              <a:rPr spc="75" dirty="0"/>
              <a:t> </a:t>
            </a:r>
            <a:r>
              <a:rPr spc="550" dirty="0"/>
              <a:t>same</a:t>
            </a:r>
            <a:r>
              <a:rPr spc="75" dirty="0"/>
              <a:t> </a:t>
            </a:r>
            <a:r>
              <a:rPr spc="705" dirty="0"/>
              <a:t>data</a:t>
            </a:r>
            <a:r>
              <a:rPr spc="75" dirty="0"/>
              <a:t> </a:t>
            </a:r>
            <a:r>
              <a:rPr spc="434" dirty="0"/>
              <a:t>differently,</a:t>
            </a:r>
            <a:r>
              <a:rPr spc="75" dirty="0"/>
              <a:t> </a:t>
            </a:r>
            <a:r>
              <a:rPr spc="305" dirty="0"/>
              <a:t>leading</a:t>
            </a:r>
            <a:r>
              <a:rPr spc="75" dirty="0"/>
              <a:t> </a:t>
            </a:r>
            <a:r>
              <a:rPr spc="740" dirty="0"/>
              <a:t>to </a:t>
            </a:r>
            <a:r>
              <a:rPr spc="409" dirty="0"/>
              <a:t>varying</a:t>
            </a:r>
            <a:r>
              <a:rPr spc="85" dirty="0"/>
              <a:t> </a:t>
            </a:r>
            <a:r>
              <a:rPr spc="270" dirty="0"/>
              <a:t>conclusions.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742" y="-84569"/>
            <a:ext cx="9067800" cy="2858135"/>
          </a:xfrm>
          <a:prstGeom prst="rect">
            <a:avLst/>
          </a:prstGeom>
        </p:spPr>
        <p:txBody>
          <a:bodyPr vert="horz" wrap="square" lIns="0" tIns="17145" rIns="0" bIns="0" rtlCol="0">
            <a:spAutoFit/>
          </a:bodyPr>
          <a:lstStyle/>
          <a:p>
            <a:pPr marL="12700">
              <a:lnSpc>
                <a:spcPct val="100000"/>
              </a:lnSpc>
              <a:spcBef>
                <a:spcPts val="135"/>
              </a:spcBef>
            </a:pPr>
            <a:r>
              <a:rPr sz="18550" spc="1650" dirty="0"/>
              <a:t>Thanks</a:t>
            </a:r>
            <a:endParaRPr sz="18550"/>
          </a:p>
        </p:txBody>
      </p:sp>
      <p:sp>
        <p:nvSpPr>
          <p:cNvPr id="3" name="object 3"/>
          <p:cNvSpPr txBox="1"/>
          <p:nvPr/>
        </p:nvSpPr>
        <p:spPr>
          <a:xfrm>
            <a:off x="471742" y="9336035"/>
            <a:ext cx="2860040" cy="541020"/>
          </a:xfrm>
          <a:prstGeom prst="rect">
            <a:avLst/>
          </a:prstGeom>
        </p:spPr>
        <p:txBody>
          <a:bodyPr vert="horz" wrap="square" lIns="0" tIns="16510" rIns="0" bIns="0" rtlCol="0">
            <a:spAutoFit/>
          </a:bodyPr>
          <a:lstStyle/>
          <a:p>
            <a:pPr marL="12700">
              <a:lnSpc>
                <a:spcPct val="100000"/>
              </a:lnSpc>
              <a:spcBef>
                <a:spcPts val="130"/>
              </a:spcBef>
            </a:pPr>
            <a:r>
              <a:rPr sz="3350" spc="310" dirty="0">
                <a:solidFill>
                  <a:srgbClr val="2045B1"/>
                </a:solidFill>
                <a:latin typeface="Arial MT"/>
                <a:cs typeface="Arial MT"/>
              </a:rPr>
              <a:t>Alba</a:t>
            </a:r>
            <a:r>
              <a:rPr sz="3350" spc="75" dirty="0">
                <a:solidFill>
                  <a:srgbClr val="2045B1"/>
                </a:solidFill>
                <a:latin typeface="Arial MT"/>
                <a:cs typeface="Arial MT"/>
              </a:rPr>
              <a:t> </a:t>
            </a:r>
            <a:r>
              <a:rPr sz="3350" spc="555" dirty="0">
                <a:solidFill>
                  <a:srgbClr val="2045B1"/>
                </a:solidFill>
                <a:latin typeface="Arial MT"/>
                <a:cs typeface="Arial MT"/>
              </a:rPr>
              <a:t>Castro</a:t>
            </a:r>
            <a:endParaRPr sz="3350">
              <a:latin typeface="Arial MT"/>
              <a:cs typeface="Aria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pc="850" dirty="0"/>
              <a:t>     DATA COLLECTION</a:t>
            </a:r>
            <a:endParaRPr spc="720" dirty="0"/>
          </a:p>
        </p:txBody>
      </p:sp>
      <p:sp>
        <p:nvSpPr>
          <p:cNvPr id="6" name="TextBox 5">
            <a:extLst>
              <a:ext uri="{FF2B5EF4-FFF2-40B4-BE49-F238E27FC236}">
                <a16:creationId xmlns:a16="http://schemas.microsoft.com/office/drawing/2014/main" id="{F9506510-607E-14AC-4BC9-55A99133B3D3}"/>
              </a:ext>
            </a:extLst>
          </p:cNvPr>
          <p:cNvSpPr txBox="1"/>
          <p:nvPr/>
        </p:nvSpPr>
        <p:spPr>
          <a:xfrm>
            <a:off x="838200" y="2695664"/>
            <a:ext cx="17602200" cy="5232202"/>
          </a:xfrm>
          <a:prstGeom prst="rect">
            <a:avLst/>
          </a:prstGeom>
          <a:noFill/>
        </p:spPr>
        <p:txBody>
          <a:bodyPr wrap="square" rtlCol="0">
            <a:spAutoFit/>
          </a:bodyPr>
          <a:lstStyle/>
          <a:p>
            <a:pPr marL="571500" indent="-571500">
              <a:buFont typeface="Arial" panose="020B0604020202020204" pitchFamily="34" charset="0"/>
              <a:buChar char="•"/>
            </a:pPr>
            <a:r>
              <a:rPr lang="en-US" sz="4000" dirty="0"/>
              <a:t>DATA HAS BEEN COLLECTED FROM SOURCE LIKE NITJ WEBSITE FOR FACULTY OF CSE DEPARTMENT</a:t>
            </a:r>
          </a:p>
          <a:p>
            <a:pPr marL="571500" indent="-571500">
              <a:buFont typeface="Arial" panose="020B0604020202020204" pitchFamily="34" charset="0"/>
              <a:buChar char="•"/>
            </a:pPr>
            <a:r>
              <a:rPr lang="en-US" sz="4000" dirty="0"/>
              <a:t>DATA WAS INTIALLY IN .XLX FORM WHICH WAS THEN CONVERTED TO CSV FORMAT FOR SMOOTH FUNCTIONING OF PYTHON LIBRARIES IN FORM OF TABLE</a:t>
            </a:r>
          </a:p>
          <a:p>
            <a:pPr marL="571500" indent="-571500">
              <a:buFont typeface="Arial" panose="020B0604020202020204" pitchFamily="34" charset="0"/>
              <a:buChar char="•"/>
            </a:pPr>
            <a:r>
              <a:rPr lang="en-US" sz="4000" dirty="0"/>
              <a:t>DATA FILES WILL BE  ATTACHED ALONGSIDE PPT</a:t>
            </a:r>
          </a:p>
          <a:p>
            <a:pPr marL="571500" indent="-571500">
              <a:buFont typeface="Arial" panose="020B0604020202020204" pitchFamily="34" charset="0"/>
              <a:buChar char="•"/>
            </a:pPr>
            <a:endParaRPr lang="en-US" sz="4000" dirty="0"/>
          </a:p>
          <a:p>
            <a:endParaRPr lang="en-US" dirty="0"/>
          </a:p>
          <a:p>
            <a:endParaRPr lang="en-US"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1FC6-59EA-0173-696D-E07468DCDDFD}"/>
              </a:ext>
            </a:extLst>
          </p:cNvPr>
          <p:cNvSpPr>
            <a:spLocks noGrp="1"/>
          </p:cNvSpPr>
          <p:nvPr>
            <p:ph type="title"/>
          </p:nvPr>
        </p:nvSpPr>
        <p:spPr/>
        <p:txBody>
          <a:bodyPr/>
          <a:lstStyle/>
          <a:p>
            <a:r>
              <a:rPr lang="en-US" dirty="0"/>
              <a:t>Data preprocessing and cleaning</a:t>
            </a:r>
            <a:endParaRPr lang="en-IN" dirty="0"/>
          </a:p>
        </p:txBody>
      </p:sp>
      <p:sp>
        <p:nvSpPr>
          <p:cNvPr id="4" name="Rectangle 1">
            <a:extLst>
              <a:ext uri="{FF2B5EF4-FFF2-40B4-BE49-F238E27FC236}">
                <a16:creationId xmlns:a16="http://schemas.microsoft.com/office/drawing/2014/main" id="{B5DF838E-4A02-E242-616B-D716A5705E7C}"/>
              </a:ext>
            </a:extLst>
          </p:cNvPr>
          <p:cNvSpPr>
            <a:spLocks noGrp="1" noChangeArrowheads="1"/>
          </p:cNvSpPr>
          <p:nvPr>
            <p:ph idx="1"/>
          </p:nvPr>
        </p:nvSpPr>
        <p:spPr bwMode="auto">
          <a:xfrm>
            <a:off x="1654969" y="5071827"/>
            <a:ext cx="1107043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1" i="0" u="none" strike="noStrike" cap="none" normalizeH="0" baseline="0" dirty="0">
                <a:ln>
                  <a:noFill/>
                </a:ln>
                <a:solidFill>
                  <a:schemeClr val="tx1"/>
                </a:solidFill>
                <a:effectLst/>
                <a:latin typeface="Arial" panose="020B0604020202020204" pitchFamily="34" charset="0"/>
              </a:rPr>
              <a:t>Handling Missing Values:</a:t>
            </a:r>
            <a:r>
              <a:rPr kumimoji="0" lang="en-US" altLang="en-US" sz="4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1" i="0" u="none" strike="noStrike" cap="none" normalizeH="0" baseline="0" dirty="0">
                <a:ln>
                  <a:noFill/>
                </a:ln>
                <a:solidFill>
                  <a:schemeClr val="tx1"/>
                </a:solidFill>
                <a:effectLst/>
                <a:latin typeface="Arial" panose="020B0604020202020204" pitchFamily="34" charset="0"/>
              </a:rPr>
              <a:t>Correcting Inconsistent Values:</a:t>
            </a:r>
            <a:r>
              <a:rPr kumimoji="0" lang="en-US" altLang="en-US" sz="4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800" b="1" i="0" u="none" strike="noStrike" cap="none" normalizeH="0" baseline="0" dirty="0">
                <a:ln>
                  <a:noFill/>
                </a:ln>
                <a:solidFill>
                  <a:schemeClr val="tx1"/>
                </a:solidFill>
                <a:effectLst/>
                <a:latin typeface="Arial" panose="020B0604020202020204" pitchFamily="34" charset="0"/>
              </a:rPr>
              <a:t>Tokenizing Attributes:</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844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C35E-1411-D02F-548A-250E4F1FC54B}"/>
              </a:ext>
            </a:extLst>
          </p:cNvPr>
          <p:cNvSpPr>
            <a:spLocks noGrp="1"/>
          </p:cNvSpPr>
          <p:nvPr>
            <p:ph type="title"/>
          </p:nvPr>
        </p:nvSpPr>
        <p:spPr/>
        <p:txBody>
          <a:bodyPr/>
          <a:lstStyle/>
          <a:p>
            <a:r>
              <a:rPr lang="en-US" dirty="0"/>
              <a:t>Data analysis and visualization</a:t>
            </a:r>
            <a:endParaRPr lang="en-IN" dirty="0"/>
          </a:p>
        </p:txBody>
      </p:sp>
      <p:sp>
        <p:nvSpPr>
          <p:cNvPr id="3" name="Content Placeholder 2">
            <a:extLst>
              <a:ext uri="{FF2B5EF4-FFF2-40B4-BE49-F238E27FC236}">
                <a16:creationId xmlns:a16="http://schemas.microsoft.com/office/drawing/2014/main" id="{A892B484-C993-B4DF-E148-45F9921669D6}"/>
              </a:ext>
            </a:extLst>
          </p:cNvPr>
          <p:cNvSpPr>
            <a:spLocks noGrp="1"/>
          </p:cNvSpPr>
          <p:nvPr>
            <p:ph idx="1"/>
          </p:nvPr>
        </p:nvSpPr>
        <p:spPr/>
        <p:txBody>
          <a:bodyPr/>
          <a:lstStyle/>
          <a:p>
            <a:r>
              <a:rPr lang="en-US" dirty="0"/>
              <a:t>This include use of various python libraries     ….</a:t>
            </a:r>
          </a:p>
          <a:p>
            <a:r>
              <a:rPr lang="en-US" dirty="0"/>
              <a:t>Matplot.lib</a:t>
            </a:r>
          </a:p>
          <a:p>
            <a:r>
              <a:rPr lang="en-US" dirty="0"/>
              <a:t>Pandas</a:t>
            </a:r>
          </a:p>
          <a:p>
            <a:r>
              <a:rPr lang="en-US" dirty="0" err="1"/>
              <a:t>Wordcloud</a:t>
            </a:r>
            <a:endParaRPr lang="en-US" dirty="0"/>
          </a:p>
          <a:p>
            <a:r>
              <a:rPr lang="en-US" dirty="0" err="1"/>
              <a:t>Pyplot</a:t>
            </a:r>
            <a:endParaRPr lang="en-US" dirty="0"/>
          </a:p>
          <a:p>
            <a:r>
              <a:rPr lang="en-US" dirty="0" err="1"/>
              <a:t>Numpy</a:t>
            </a:r>
            <a:endParaRPr lang="en-US" dirty="0"/>
          </a:p>
          <a:p>
            <a:endParaRPr lang="en-US" dirty="0"/>
          </a:p>
          <a:p>
            <a:endParaRPr lang="en-IN" dirty="0"/>
          </a:p>
        </p:txBody>
      </p:sp>
    </p:spTree>
    <p:extLst>
      <p:ext uri="{BB962C8B-B14F-4D97-AF65-F5344CB8AC3E}">
        <p14:creationId xmlns:p14="http://schemas.microsoft.com/office/powerpoint/2010/main" val="264963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3876-1007-217D-4FFB-421CE35A2396}"/>
              </a:ext>
            </a:extLst>
          </p:cNvPr>
          <p:cNvSpPr>
            <a:spLocks noGrp="1"/>
          </p:cNvSpPr>
          <p:nvPr>
            <p:ph type="title"/>
          </p:nvPr>
        </p:nvSpPr>
        <p:spPr/>
        <p:txBody>
          <a:bodyPr/>
          <a:lstStyle/>
          <a:p>
            <a:r>
              <a:rPr lang="en-US" dirty="0"/>
              <a:t>User interface design</a:t>
            </a:r>
            <a:endParaRPr lang="en-IN" dirty="0"/>
          </a:p>
        </p:txBody>
      </p:sp>
      <p:sp>
        <p:nvSpPr>
          <p:cNvPr id="3" name="Content Placeholder 2">
            <a:extLst>
              <a:ext uri="{FF2B5EF4-FFF2-40B4-BE49-F238E27FC236}">
                <a16:creationId xmlns:a16="http://schemas.microsoft.com/office/drawing/2014/main" id="{BAEF2F78-7BDE-F491-DA21-C6322930053E}"/>
              </a:ext>
            </a:extLst>
          </p:cNvPr>
          <p:cNvSpPr>
            <a:spLocks noGrp="1"/>
          </p:cNvSpPr>
          <p:nvPr>
            <p:ph idx="1"/>
          </p:nvPr>
        </p:nvSpPr>
        <p:spPr/>
        <p:txBody>
          <a:bodyPr/>
          <a:lstStyle/>
          <a:p>
            <a:r>
              <a:rPr lang="en-US" dirty="0"/>
              <a:t>Ppt has been made for all visualized graphs</a:t>
            </a:r>
            <a:endParaRPr lang="en-IN" dirty="0"/>
          </a:p>
        </p:txBody>
      </p:sp>
    </p:spTree>
    <p:extLst>
      <p:ext uri="{BB962C8B-B14F-4D97-AF65-F5344CB8AC3E}">
        <p14:creationId xmlns:p14="http://schemas.microsoft.com/office/powerpoint/2010/main" val="3538440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CA2CA-22D3-90E4-05A4-F460BCBF11C9}"/>
              </a:ext>
            </a:extLst>
          </p:cNvPr>
          <p:cNvSpPr>
            <a:spLocks noGrp="1"/>
          </p:cNvSpPr>
          <p:nvPr>
            <p:ph type="title"/>
          </p:nvPr>
        </p:nvSpPr>
        <p:spPr>
          <a:xfrm>
            <a:off x="969167" y="679077"/>
            <a:ext cx="14107085" cy="883023"/>
          </a:xfrm>
        </p:spPr>
        <p:txBody>
          <a:bodyPr/>
          <a:lstStyle/>
          <a:p>
            <a:r>
              <a:rPr lang="en-US" dirty="0"/>
              <a:t>Line charts for journals</a:t>
            </a:r>
            <a:endParaRPr lang="en-IN" dirty="0"/>
          </a:p>
        </p:txBody>
      </p:sp>
      <p:sp>
        <p:nvSpPr>
          <p:cNvPr id="3" name="Content Placeholder 2">
            <a:extLst>
              <a:ext uri="{FF2B5EF4-FFF2-40B4-BE49-F238E27FC236}">
                <a16:creationId xmlns:a16="http://schemas.microsoft.com/office/drawing/2014/main" id="{BFBC7CB8-6950-5FA4-B3DE-219817AA77B0}"/>
              </a:ext>
            </a:extLst>
          </p:cNvPr>
          <p:cNvSpPr>
            <a:spLocks noGrp="1"/>
          </p:cNvSpPr>
          <p:nvPr>
            <p:ph idx="1"/>
          </p:nvPr>
        </p:nvSpPr>
        <p:spPr/>
        <p:txBody>
          <a:bodyPr/>
          <a:lstStyle/>
          <a:p>
            <a:r>
              <a:rPr lang="en-US" dirty="0"/>
              <a:t>Data is preprocessed as some instances of year attribute have null values</a:t>
            </a:r>
          </a:p>
          <a:p>
            <a:r>
              <a:rPr lang="en-US" dirty="0"/>
              <a:t>Publications per year is visualized</a:t>
            </a:r>
          </a:p>
          <a:p>
            <a:r>
              <a:rPr lang="en-IN" dirty="0"/>
              <a:t>Trends can be visualized for each faculty</a:t>
            </a:r>
          </a:p>
        </p:txBody>
      </p:sp>
    </p:spTree>
    <p:extLst>
      <p:ext uri="{BB962C8B-B14F-4D97-AF65-F5344CB8AC3E}">
        <p14:creationId xmlns:p14="http://schemas.microsoft.com/office/powerpoint/2010/main" val="3625503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095E-9618-1FC0-2312-3667526D2A69}"/>
              </a:ext>
            </a:extLst>
          </p:cNvPr>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id="{EC3B23B4-832A-EDCC-B969-16FB57AEE8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66700"/>
            <a:ext cx="7239000" cy="5257800"/>
          </a:xfrm>
        </p:spPr>
      </p:pic>
      <p:pic>
        <p:nvPicPr>
          <p:cNvPr id="14" name="Picture 13">
            <a:extLst>
              <a:ext uri="{FF2B5EF4-FFF2-40B4-BE49-F238E27FC236}">
                <a16:creationId xmlns:a16="http://schemas.microsoft.com/office/drawing/2014/main" id="{E0151C71-A58D-0350-58F9-B449350DD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114300"/>
            <a:ext cx="9982200" cy="5257800"/>
          </a:xfrm>
          <a:prstGeom prst="rect">
            <a:avLst/>
          </a:prstGeom>
        </p:spPr>
      </p:pic>
      <p:pic>
        <p:nvPicPr>
          <p:cNvPr id="16" name="Picture 15">
            <a:extLst>
              <a:ext uri="{FF2B5EF4-FFF2-40B4-BE49-F238E27FC236}">
                <a16:creationId xmlns:a16="http://schemas.microsoft.com/office/drawing/2014/main" id="{071E7663-C337-3A69-D061-577CFD2C4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24500"/>
            <a:ext cx="7772400" cy="4762500"/>
          </a:xfrm>
          <a:prstGeom prst="rect">
            <a:avLst/>
          </a:prstGeom>
        </p:spPr>
      </p:pic>
      <p:pic>
        <p:nvPicPr>
          <p:cNvPr id="18" name="Picture 17">
            <a:extLst>
              <a:ext uri="{FF2B5EF4-FFF2-40B4-BE49-F238E27FC236}">
                <a16:creationId xmlns:a16="http://schemas.microsoft.com/office/drawing/2014/main" id="{0E783275-40C9-15F2-1992-53BA86467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0" y="5372100"/>
            <a:ext cx="9982200" cy="4914900"/>
          </a:xfrm>
          <a:prstGeom prst="rect">
            <a:avLst/>
          </a:prstGeom>
        </p:spPr>
      </p:pic>
    </p:spTree>
    <p:extLst>
      <p:ext uri="{BB962C8B-B14F-4D97-AF65-F5344CB8AC3E}">
        <p14:creationId xmlns:p14="http://schemas.microsoft.com/office/powerpoint/2010/main" val="1151179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93</TotalTime>
  <Words>595</Words>
  <Application>Microsoft Office PowerPoint</Application>
  <PresentationFormat>Custom</PresentationFormat>
  <Paragraphs>90</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Arial Black</vt:lpstr>
      <vt:lpstr>Arial MT</vt:lpstr>
      <vt:lpstr>Century Gothic</vt:lpstr>
      <vt:lpstr>Wingdings 3</vt:lpstr>
      <vt:lpstr>Ion</vt:lpstr>
      <vt:lpstr>Data Visualization for Product Design</vt:lpstr>
      <vt:lpstr>PowerPoint Presentation</vt:lpstr>
      <vt:lpstr>01 – Understanding the objective</vt:lpstr>
      <vt:lpstr>     DATA COLLECTION</vt:lpstr>
      <vt:lpstr>Data preprocessing and cleaning</vt:lpstr>
      <vt:lpstr>Data analysis and visualization</vt:lpstr>
      <vt:lpstr>User interface design</vt:lpstr>
      <vt:lpstr>Line charts for journals</vt:lpstr>
      <vt:lpstr>PowerPoint Presentation</vt:lpstr>
      <vt:lpstr>PowerPoint Presentation</vt:lpstr>
      <vt:lpstr>Line charts for conference</vt:lpstr>
      <vt:lpstr>PowerPoint Presentation</vt:lpstr>
      <vt:lpstr>PowerPoint Presentation</vt:lpstr>
      <vt:lpstr>Line charts for Book Chapters</vt:lpstr>
      <vt:lpstr>PowerPoint Presentation</vt:lpstr>
      <vt:lpstr>PIE CHARTS FOR INDIVIDUAL FACULTY</vt:lpstr>
      <vt:lpstr>PowerPoint Presentation</vt:lpstr>
      <vt:lpstr>PowerPoint Presentation</vt:lpstr>
      <vt:lpstr>PIE CHART FOR ALL FACULTY</vt:lpstr>
      <vt:lpstr>PowerPoint Presentation</vt:lpstr>
      <vt:lpstr>Word cloud </vt:lpstr>
      <vt:lpstr>PowerPoint Presentation</vt:lpstr>
      <vt:lpstr>PowerPoint Presentation</vt:lpstr>
      <vt:lpstr>PowerPoint Presentation</vt:lpstr>
      <vt:lpstr>PowerPoint Presentation</vt:lpstr>
      <vt:lpstr>BAR CHART  </vt:lpstr>
      <vt:lpstr>PowerPoint Presentation</vt:lpstr>
      <vt:lpstr>PowerPoint Presentation</vt:lpstr>
      <vt:lpstr>PowerPoint Presentation</vt:lpstr>
      <vt:lpstr>STACKED BAR CHART  </vt:lpstr>
      <vt:lpstr>PowerPoint Presentation</vt:lpstr>
      <vt:lpstr>SANKEY DIAGRAM</vt:lpstr>
      <vt:lpstr>PowerPoint Presentation</vt:lpstr>
      <vt:lpstr>H indices of all Faculty Members</vt:lpstr>
      <vt:lpstr>Scatter Plot between Citations and Total Publications</vt:lpstr>
      <vt:lpstr>Challenges and Limitations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and blue Data Visualization Basics illustrated presentation</dc:title>
  <dc:creator>Ekamjot Singh</dc:creator>
  <cp:keywords>DAGRvs5Hiwc,BAGPVuBRNZY</cp:keywords>
  <cp:lastModifiedBy>Abhishek Yadav</cp:lastModifiedBy>
  <cp:revision>3</cp:revision>
  <dcterms:created xsi:type="dcterms:W3CDTF">2024-12-19T21:15:43Z</dcterms:created>
  <dcterms:modified xsi:type="dcterms:W3CDTF">2024-12-19T22:50:12Z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2024-09-25T00:00:00Z</vt:filetime>
  </property>
  <property fmtid="{D5CDD505-2E9C-101B-9397-08002B2CF9AE}" pid="3" name="Creator">
    <vt:lpwstr>Canva</vt:lpwstr>
  </property>
  <property fmtid="{D5CDD505-2E9C-101B-9397-08002B2CF9AE}" pid="4" name="LastSaved">
    <vt:filetime>2024-12-19T00:00:00Z</vt:filetime>
  </property>
  <property fmtid="{D5CDD505-2E9C-101B-9397-08002B2CF9AE}" pid="5" name="Producer">
    <vt:lpwstr>Canva</vt:lpwstr>
  </property>
</Properties>
</file>